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377" r:id="rId4"/>
    <p:sldId id="378" r:id="rId5"/>
    <p:sldId id="379" r:id="rId6"/>
    <p:sldId id="380" r:id="rId7"/>
    <p:sldId id="366" r:id="rId8"/>
    <p:sldId id="374" r:id="rId9"/>
    <p:sldId id="376" r:id="rId10"/>
    <p:sldId id="375" r:id="rId11"/>
    <p:sldId id="372" r:id="rId12"/>
    <p:sldId id="373" r:id="rId13"/>
    <p:sldId id="268" r:id="rId14"/>
    <p:sldId id="381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420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9" r:id="rId41"/>
    <p:sldId id="410" r:id="rId42"/>
    <p:sldId id="408" r:id="rId43"/>
    <p:sldId id="273" r:id="rId44"/>
    <p:sldId id="412" r:id="rId45"/>
    <p:sldId id="413" r:id="rId46"/>
    <p:sldId id="414" r:id="rId47"/>
    <p:sldId id="411" r:id="rId48"/>
    <p:sldId id="278" r:id="rId49"/>
    <p:sldId id="279" r:id="rId50"/>
    <p:sldId id="280" r:id="rId51"/>
    <p:sldId id="415" r:id="rId52"/>
    <p:sldId id="416" r:id="rId53"/>
    <p:sldId id="417" r:id="rId54"/>
    <p:sldId id="418" r:id="rId55"/>
    <p:sldId id="367" r:id="rId56"/>
    <p:sldId id="368" r:id="rId57"/>
    <p:sldId id="290" r:id="rId58"/>
    <p:sldId id="291" r:id="rId59"/>
    <p:sldId id="351" r:id="rId60"/>
    <p:sldId id="352" r:id="rId61"/>
    <p:sldId id="369" r:id="rId62"/>
    <p:sldId id="419" r:id="rId63"/>
    <p:sldId id="370" r:id="rId64"/>
    <p:sldId id="364" r:id="rId65"/>
    <p:sldId id="363" r:id="rId66"/>
    <p:sldId id="365" r:id="rId67"/>
    <p:sldId id="286" r:id="rId68"/>
    <p:sldId id="342" r:id="rId69"/>
    <p:sldId id="341" r:id="rId70"/>
    <p:sldId id="332" r:id="rId71"/>
    <p:sldId id="296" r:id="rId72"/>
    <p:sldId id="297" r:id="rId73"/>
    <p:sldId id="298" r:id="rId74"/>
    <p:sldId id="300" r:id="rId75"/>
    <p:sldId id="301" r:id="rId76"/>
    <p:sldId id="303" r:id="rId77"/>
    <p:sldId id="304" r:id="rId78"/>
    <p:sldId id="305" r:id="rId79"/>
    <p:sldId id="306" r:id="rId80"/>
    <p:sldId id="307" r:id="rId81"/>
    <p:sldId id="308" r:id="rId82"/>
    <p:sldId id="309" r:id="rId83"/>
    <p:sldId id="311" r:id="rId84"/>
    <p:sldId id="312" r:id="rId85"/>
    <p:sldId id="313" r:id="rId86"/>
    <p:sldId id="333" r:id="rId87"/>
    <p:sldId id="334" r:id="rId88"/>
    <p:sldId id="314" r:id="rId89"/>
    <p:sldId id="315" r:id="rId90"/>
    <p:sldId id="316" r:id="rId91"/>
    <p:sldId id="318" r:id="rId92"/>
    <p:sldId id="319" r:id="rId93"/>
    <p:sldId id="320" r:id="rId94"/>
    <p:sldId id="321" r:id="rId95"/>
    <p:sldId id="322" r:id="rId96"/>
    <p:sldId id="326" r:id="rId97"/>
    <p:sldId id="335" r:id="rId98"/>
    <p:sldId id="336" r:id="rId99"/>
    <p:sldId id="356" r:id="rId100"/>
    <p:sldId id="353" r:id="rId101"/>
    <p:sldId id="354" r:id="rId102"/>
    <p:sldId id="355" r:id="rId103"/>
    <p:sldId id="357" r:id="rId104"/>
    <p:sldId id="358" r:id="rId105"/>
    <p:sldId id="361" r:id="rId106"/>
    <p:sldId id="359" r:id="rId10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0"/>
    <p:restoredTop sz="94729"/>
  </p:normalViewPr>
  <p:slideViewPr>
    <p:cSldViewPr snapToGrid="0" snapToObjects="1">
      <p:cViewPr varScale="1">
        <p:scale>
          <a:sx n="155" d="100"/>
          <a:sy n="155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D6677-4C26-C641-86B2-721D675860CB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ACC65-2DE3-B44B-9B8F-C63CA2D304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47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penser à parler de XXX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ACC65-2DE3-B44B-9B8F-C63CA2D304B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34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AD039-9412-9241-8F0F-70CA956B6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261006-E88C-6B4F-A154-1FF84416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8F87E-1A99-524D-A0A5-D6C86A14D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BFE591-AD1D-9449-AE32-A0C75A7F3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6B3676-7E49-204F-A327-4C1C22C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5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998884-6592-6943-97D4-8BB82D52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615E6D-9903-BA4A-A414-F6E7B6305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179D44-55DB-FB45-8A8F-7FFBD9143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9A2D56-7D08-F649-9B48-FC8B45B9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20EE90-382B-B545-9A99-1282434D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41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51A5CA-5507-FC40-B658-5E84FD0C3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1A360A-B267-ED47-B825-4632D4AD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FF136C-4F2A-C54A-868F-067217D7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38BAE8-2398-2E4B-AF21-32237A07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52A0E0-4726-154E-9A31-810DC599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3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51283D-D4C0-494F-8477-CFB29EEA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3A13D-B291-E548-9530-034C3BA44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E95549-4242-894A-905F-69A8611B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010B5C-EA3D-CA45-A33E-02D1F0A5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06BF6-1ECE-6348-AD2A-BB32BB21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6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0AF13-613A-3744-A7C9-61FBFE44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880EFB-62C9-324A-8BEC-247D08C8C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970D80-5948-E24B-876F-B18EF2C3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15AAFD-B07B-3740-BD46-7FDF6C80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BD66A8-17A8-944F-8FA9-1828B2E9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16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6581A-D59C-E346-8548-A9391567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3388C4-BAA4-E044-934F-EB35A67BE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038696-828D-6F49-9B89-C3CD5B71F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6FC61D-2F15-FD49-9692-B1DDBF14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B8105E-012D-A841-81F8-D467E7B9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D3A901-A2AB-094F-A472-B0216D34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86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DF7C5-2B5D-2E48-8E0B-525AEF62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08A5F9-AEEE-E74D-B0AC-910B1179B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FC3EC5-56D0-7244-BE84-810A411DF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9EC22A-399B-1A44-8FEB-A6DCCB223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6A896A-3171-6645-9527-CAE9829EF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632AFE0-D9E6-3F49-B246-8EB210AF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15BDD9-A5EC-0847-BB4B-8E1DA20F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16D78B2-A9F9-DF4B-9E71-9E19C870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46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979D8-A7D6-E341-AD3C-0CC2057D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F16063-B7AD-9B47-92F3-FA04FB18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475005-247B-D547-B894-F40112A0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F02FE3-3D76-1445-AFF6-E55E6B49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868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DCA83C-0BCB-D94F-8BD6-7EAC7096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1CE80C-F503-374A-B4A6-4251FB85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624D1E-9BA3-0746-9213-6F2AEFB8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985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2D54CA-1FB1-2C42-8380-C0F28623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CAE922-5060-934D-9C6A-5DD6E5D64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A6DD3-4844-2340-B18A-3B3A4DB3B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3F4849-98CC-8240-9CCB-C61A2130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98F708-48AB-4941-A4B7-81B21B57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C451F3-B4E8-A944-905C-D2E2B76C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073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B0D96-4F25-D446-927C-0435CF55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950ECBF-136B-C849-B594-DF3B58569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6B187C-401C-0A4B-BA77-99A09DD5C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CF380C-17E2-D84E-BE2C-71EEA2F5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76EADB-21CA-A84D-A9AF-37D8AB67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DA7372-3030-6C4F-95A9-97858B12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88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82E96BA-6167-1A4A-A42C-22F93F71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95D8E9-6E54-4C46-907B-29D227DEC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C3E616-02EE-9849-9905-C234BCF56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D1A9-7033-9544-BC58-AD37BE7DBDFD}" type="datetimeFigureOut">
              <a:rPr lang="fr-FR" smtClean="0"/>
              <a:t>16/05/2022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8E39D3-6806-F147-B166-F7207D4B4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C97229-93F6-964A-9ED4-863684E81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B2C0F-1FD2-854F-8FAD-143E07E94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9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jpeg"/><Relationship Id="rId16" Type="http://schemas.openxmlformats.org/officeDocument/2006/relationships/image" Target="../media/image47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758/s13428-020-01445-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1234/osf.io/3j58q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275BA-641D-BB4D-B364-23EA9414B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616" y="964179"/>
            <a:ext cx="9144000" cy="2810027"/>
          </a:xfrm>
        </p:spPr>
        <p:txBody>
          <a:bodyPr anchor="t">
            <a:normAutofit/>
          </a:bodyPr>
          <a:lstStyle/>
          <a:p>
            <a:r>
              <a:rPr lang="fr-FR" dirty="0"/>
              <a:t>Workshop </a:t>
            </a:r>
            <a:r>
              <a:rPr lang="fr-FR" dirty="0" err="1"/>
              <a:t>jsPsych</a:t>
            </a:r>
            <a:br>
              <a:rPr lang="fr-FR" dirty="0"/>
            </a:br>
            <a:br>
              <a:rPr lang="fr-FR" dirty="0"/>
            </a:br>
            <a:r>
              <a:rPr lang="fr-FR" sz="4000" i="1" dirty="0"/>
              <a:t>Session 1 - </a:t>
            </a:r>
            <a:r>
              <a:rPr lang="fr-FR" sz="4000" b="1" i="1" dirty="0"/>
              <a:t>Les bases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BCFD5-A313-A040-B04E-87DC47D63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8059"/>
            <a:ext cx="9144000" cy="1655762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082BE2-91B7-0849-A8F3-E3FC7311E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14"/>
          <a:stretch/>
        </p:blipFill>
        <p:spPr>
          <a:xfrm>
            <a:off x="4895733" y="4303021"/>
            <a:ext cx="2400534" cy="1528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EA1F3F-77B3-6240-857D-E988A5EB3F0B}"/>
              </a:ext>
            </a:extLst>
          </p:cNvPr>
          <p:cNvSpPr/>
          <p:nvPr/>
        </p:nvSpPr>
        <p:spPr>
          <a:xfrm>
            <a:off x="6621596" y="5618749"/>
            <a:ext cx="400692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EA953-881E-4943-86E0-1FC5FEE2E4B2}"/>
              </a:ext>
            </a:extLst>
          </p:cNvPr>
          <p:cNvSpPr/>
          <p:nvPr/>
        </p:nvSpPr>
        <p:spPr>
          <a:xfrm>
            <a:off x="4957183" y="5680393"/>
            <a:ext cx="400692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F44E559-B4F0-09D6-6B81-C9299BB82D33}"/>
              </a:ext>
            </a:extLst>
          </p:cNvPr>
          <p:cNvCxnSpPr>
            <a:cxnSpLocks/>
          </p:cNvCxnSpPr>
          <p:nvPr/>
        </p:nvCxnSpPr>
        <p:spPr>
          <a:xfrm>
            <a:off x="4144824" y="2284525"/>
            <a:ext cx="410170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7CBC1E8A-64C4-40CA-BECA-90EBBFEA0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1944"/>
          <a:stretch/>
        </p:blipFill>
        <p:spPr>
          <a:xfrm>
            <a:off x="4895733" y="4268604"/>
            <a:ext cx="2400534" cy="20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Script — Wikipédia">
            <a:extLst>
              <a:ext uri="{FF2B5EF4-FFF2-40B4-BE49-F238E27FC236}">
                <a16:creationId xmlns:a16="http://schemas.microsoft.com/office/drawing/2014/main" id="{7A14F48E-F4EE-23A4-D09F-71AF9596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5461161"/>
            <a:ext cx="598477" cy="59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euilles de style en cascade — Wikipédia">
            <a:extLst>
              <a:ext uri="{FF2B5EF4-FFF2-40B4-BE49-F238E27FC236}">
                <a16:creationId xmlns:a16="http://schemas.microsoft.com/office/drawing/2014/main" id="{AAD14E84-1F1D-8DAA-64A0-3A89F55B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69" y="2779772"/>
            <a:ext cx="473671" cy="6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ypertext Markup Language — Wikipédia">
            <a:extLst>
              <a:ext uri="{FF2B5EF4-FFF2-40B4-BE49-F238E27FC236}">
                <a16:creationId xmlns:a16="http://schemas.microsoft.com/office/drawing/2014/main" id="{CE09886F-D706-9343-187F-444673F1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53" y="4455288"/>
            <a:ext cx="713791" cy="7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incipaux langages web (html, css, javascript, php) leur rôle">
            <a:extLst>
              <a:ext uri="{FF2B5EF4-FFF2-40B4-BE49-F238E27FC236}">
                <a16:creationId xmlns:a16="http://schemas.microsoft.com/office/drawing/2014/main" id="{393C44BF-FDB5-42D1-CB9A-75AC39C57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53" b="24675"/>
          <a:stretch/>
        </p:blipFill>
        <p:spPr bwMode="auto">
          <a:xfrm>
            <a:off x="993067" y="2431370"/>
            <a:ext cx="2634053" cy="28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7DE1555-9088-3916-2AC0-28627F7C2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702" y="2296160"/>
            <a:ext cx="4567405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458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Approfondissement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Démonstrateur pour certaines taches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		</a:t>
            </a:r>
          </a:p>
          <a:p>
            <a:pPr marL="0" indent="0">
              <a:buNone/>
            </a:pPr>
            <a:r>
              <a:rPr lang="fr-FR" dirty="0"/>
              <a:t>			</a:t>
            </a:r>
            <a:r>
              <a:rPr lang="fr-FR" b="1" dirty="0"/>
              <a:t>https://jqw93klkjx.cognition.run/</a:t>
            </a:r>
          </a:p>
        </p:txBody>
      </p:sp>
    </p:spTree>
    <p:extLst>
      <p:ext uri="{BB962C8B-B14F-4D97-AF65-F5344CB8AC3E}">
        <p14:creationId xmlns:p14="http://schemas.microsoft.com/office/powerpoint/2010/main" val="117995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Approfondissement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22BAA3-4365-C69A-08E7-1B016FFE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825625"/>
            <a:ext cx="6934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32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Approfondissement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5F1EB6E-1748-51B1-C39E-5F5B65608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064" y="1825625"/>
            <a:ext cx="58538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3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au sein de l’équipe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2C0EC7-D856-CA45-38A5-352E0DF5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Baptiste :</a:t>
            </a:r>
          </a:p>
          <a:p>
            <a:pPr marL="0" indent="0">
              <a:buNone/>
            </a:pPr>
            <a:r>
              <a:rPr lang="fr-FR" dirty="0"/>
              <a:t>	- SART (</a:t>
            </a:r>
            <a:r>
              <a:rPr lang="fr-FR" i="1" dirty="0" err="1"/>
              <a:t>Sustained</a:t>
            </a:r>
            <a:r>
              <a:rPr lang="fr-FR" i="1" dirty="0"/>
              <a:t> Attention to </a:t>
            </a:r>
            <a:r>
              <a:rPr lang="fr-FR" i="1" dirty="0" err="1"/>
              <a:t>Response</a:t>
            </a:r>
            <a:r>
              <a:rPr lang="fr-FR" i="1" dirty="0"/>
              <a:t> </a:t>
            </a:r>
            <a:r>
              <a:rPr lang="fr-FR" i="1" dirty="0" err="1"/>
              <a:t>Task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	- ISE ( 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Victor : </a:t>
            </a:r>
          </a:p>
          <a:p>
            <a:pPr marL="0" indent="0">
              <a:buNone/>
            </a:pPr>
            <a:r>
              <a:rPr lang="fr-FR" dirty="0"/>
              <a:t>	- BWS (</a:t>
            </a:r>
            <a:r>
              <a:rPr lang="fr-FR" i="1" dirty="0"/>
              <a:t>Best/</a:t>
            </a:r>
            <a:r>
              <a:rPr lang="fr-FR" i="1" dirty="0" err="1"/>
              <a:t>Worst</a:t>
            </a:r>
            <a:r>
              <a:rPr lang="fr-FR" i="1" dirty="0"/>
              <a:t> </a:t>
            </a:r>
            <a:r>
              <a:rPr lang="fr-FR" i="1" dirty="0" err="1"/>
              <a:t>Scaling</a:t>
            </a:r>
            <a:r>
              <a:rPr lang="fr-FR" dirty="0"/>
              <a:t>)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Nadia : </a:t>
            </a:r>
          </a:p>
          <a:p>
            <a:pPr marL="0" indent="0">
              <a:buNone/>
            </a:pPr>
            <a:r>
              <a:rPr lang="fr-FR" dirty="0"/>
              <a:t>	- </a:t>
            </a:r>
            <a:r>
              <a:rPr lang="fr-FR" dirty="0" err="1"/>
              <a:t>Heart</a:t>
            </a:r>
            <a:r>
              <a:rPr lang="fr-FR" dirty="0"/>
              <a:t> Rate perception in Voice. </a:t>
            </a:r>
          </a:p>
        </p:txBody>
      </p:sp>
    </p:spTree>
    <p:extLst>
      <p:ext uri="{BB962C8B-B14F-4D97-AF65-F5344CB8AC3E}">
        <p14:creationId xmlns:p14="http://schemas.microsoft.com/office/powerpoint/2010/main" val="8343603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4955"/>
            <a:ext cx="10515600" cy="1325563"/>
          </a:xfrm>
        </p:spPr>
        <p:txBody>
          <a:bodyPr/>
          <a:lstStyle/>
          <a:p>
            <a:r>
              <a:rPr lang="fr-FR" dirty="0"/>
              <a:t>Structure SART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681038"/>
            <a:ext cx="10515600" cy="59663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AAD4ED-F239-D15D-DE11-66A5E78B0573}"/>
              </a:ext>
            </a:extLst>
          </p:cNvPr>
          <p:cNvSpPr/>
          <p:nvPr/>
        </p:nvSpPr>
        <p:spPr>
          <a:xfrm>
            <a:off x="925956" y="2500992"/>
            <a:ext cx="7600824" cy="29757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Loop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997876" y="2879933"/>
            <a:ext cx="7438491" cy="20235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Loop 1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1057807" y="329147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Stimulus		 	[</a:t>
            </a:r>
            <a:r>
              <a:rPr lang="fr-FR" i="1" dirty="0" err="1">
                <a:solidFill>
                  <a:schemeClr val="tx1"/>
                </a:solidFill>
              </a:rPr>
              <a:t>SpaceBar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1057807" y="3834289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Masque			[</a:t>
            </a:r>
            <a:r>
              <a:rPr lang="fr-FR" i="1" dirty="0" err="1">
                <a:solidFill>
                  <a:schemeClr val="tx1"/>
                </a:solidFill>
              </a:rPr>
              <a:t>SpaceBar</a:t>
            </a:r>
            <a:r>
              <a:rPr lang="fr-FR" dirty="0">
                <a:solidFill>
                  <a:schemeClr val="tx1"/>
                </a:solidFill>
              </a:rPr>
              <a:t>]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92BC27-EFDE-D1F0-6F71-CCD4ACDD822C}"/>
              </a:ext>
            </a:extLst>
          </p:cNvPr>
          <p:cNvSpPr/>
          <p:nvPr/>
        </p:nvSpPr>
        <p:spPr>
          <a:xfrm>
            <a:off x="1057806" y="4377102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Feedback réponse</a:t>
            </a:r>
            <a:r>
              <a:rPr lang="fr-FR" i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[</a:t>
            </a:r>
            <a:r>
              <a:rPr lang="fr-FR" i="1" dirty="0">
                <a:solidFill>
                  <a:schemeClr val="tx1"/>
                </a:solidFill>
              </a:rPr>
              <a:t>NOKEYS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7DA80-C919-926F-00D4-C7900A7F4161}"/>
              </a:ext>
            </a:extLst>
          </p:cNvPr>
          <p:cNvSpPr/>
          <p:nvPr/>
        </p:nvSpPr>
        <p:spPr>
          <a:xfrm>
            <a:off x="943505" y="1321454"/>
            <a:ext cx="7583275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u="sng" dirty="0">
                <a:solidFill>
                  <a:schemeClr val="tx1"/>
                </a:solidFill>
              </a:rPr>
              <a:t>Instructions</a:t>
            </a:r>
            <a:r>
              <a:rPr lang="fr-FR" dirty="0">
                <a:solidFill>
                  <a:schemeClr val="tx1"/>
                </a:solidFill>
              </a:rPr>
              <a:t>	 	[</a:t>
            </a:r>
            <a:r>
              <a:rPr lang="fr-FR" i="1" dirty="0">
                <a:solidFill>
                  <a:schemeClr val="tx1"/>
                </a:solidFill>
              </a:rPr>
              <a:t>Continuer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71DF3-D219-FE17-DDD9-88C8AF4186C9}"/>
              </a:ext>
            </a:extLst>
          </p:cNvPr>
          <p:cNvSpPr/>
          <p:nvPr/>
        </p:nvSpPr>
        <p:spPr>
          <a:xfrm>
            <a:off x="943505" y="809751"/>
            <a:ext cx="7583275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u="sng" dirty="0" err="1">
                <a:solidFill>
                  <a:schemeClr val="tx1"/>
                </a:solidFill>
              </a:rPr>
              <a:t>Welcome</a:t>
            </a:r>
            <a:r>
              <a:rPr lang="fr-FR" dirty="0">
                <a:solidFill>
                  <a:schemeClr val="tx1"/>
                </a:solidFill>
              </a:rPr>
              <a:t>	 		[</a:t>
            </a:r>
            <a:r>
              <a:rPr lang="fr-FR" i="1" dirty="0">
                <a:solidFill>
                  <a:schemeClr val="tx1"/>
                </a:solidFill>
              </a:rPr>
              <a:t>Continuer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59369A-9B24-FC4B-96A7-C507A6F2DE05}"/>
              </a:ext>
            </a:extLst>
          </p:cNvPr>
          <p:cNvSpPr/>
          <p:nvPr/>
        </p:nvSpPr>
        <p:spPr>
          <a:xfrm>
            <a:off x="993037" y="4964067"/>
            <a:ext cx="7438491" cy="444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Pause 		 	 [</a:t>
            </a:r>
            <a:r>
              <a:rPr lang="fr-FR" i="1" dirty="0">
                <a:solidFill>
                  <a:schemeClr val="tx1"/>
                </a:solidFill>
              </a:rPr>
              <a:t>Continuer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3264C6-9DDB-8DE3-675B-50D8E54ED908}"/>
              </a:ext>
            </a:extLst>
          </p:cNvPr>
          <p:cNvSpPr/>
          <p:nvPr/>
        </p:nvSpPr>
        <p:spPr>
          <a:xfrm>
            <a:off x="923300" y="6125145"/>
            <a:ext cx="7600824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u="sng" dirty="0">
                <a:solidFill>
                  <a:schemeClr val="tx1"/>
                </a:solidFill>
              </a:rPr>
              <a:t>Fin expérience</a:t>
            </a:r>
            <a:r>
              <a:rPr lang="fr-FR" dirty="0">
                <a:solidFill>
                  <a:schemeClr val="tx1"/>
                </a:solidFill>
              </a:rPr>
              <a:t>	 	  [</a:t>
            </a:r>
            <a:r>
              <a:rPr lang="fr-FR" i="1" dirty="0">
                <a:solidFill>
                  <a:schemeClr val="tx1"/>
                </a:solidFill>
              </a:rPr>
              <a:t>Continuer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FD3F00-C704-0296-6FD0-B54E81525FE5}"/>
              </a:ext>
            </a:extLst>
          </p:cNvPr>
          <p:cNvSpPr/>
          <p:nvPr/>
        </p:nvSpPr>
        <p:spPr>
          <a:xfrm>
            <a:off x="923300" y="5602911"/>
            <a:ext cx="7600824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surveyHtmlForm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Survey	 		  [</a:t>
            </a:r>
            <a:r>
              <a:rPr lang="fr-FR" i="1" dirty="0">
                <a:solidFill>
                  <a:schemeClr val="tx1"/>
                </a:solidFill>
              </a:rPr>
              <a:t>…</a:t>
            </a:r>
            <a:r>
              <a:rPr lang="fr-FR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01CECC-451E-269B-63E4-F7AA9DB82CB6}"/>
              </a:ext>
            </a:extLst>
          </p:cNvPr>
          <p:cNvSpPr/>
          <p:nvPr/>
        </p:nvSpPr>
        <p:spPr>
          <a:xfrm>
            <a:off x="932075" y="1849295"/>
            <a:ext cx="7600824" cy="5646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i="1" dirty="0" err="1">
                <a:solidFill>
                  <a:schemeClr val="tx1"/>
                </a:solidFill>
              </a:rPr>
              <a:t>Pre-test</a:t>
            </a:r>
            <a:r>
              <a:rPr lang="fr-FR" b="1" i="1" dirty="0">
                <a:solidFill>
                  <a:schemeClr val="tx1"/>
                </a:solidFill>
              </a:rPr>
              <a:t> </a:t>
            </a:r>
            <a:r>
              <a:rPr lang="fr-FR" b="1" i="1" dirty="0" err="1">
                <a:solidFill>
                  <a:schemeClr val="tx1"/>
                </a:solidFill>
              </a:rPr>
              <a:t>listening</a:t>
            </a:r>
            <a:r>
              <a:rPr lang="fr-FR" b="1" i="1" dirty="0">
                <a:solidFill>
                  <a:schemeClr val="tx1"/>
                </a:solidFill>
              </a:rPr>
              <a:t> test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	 	</a:t>
            </a:r>
          </a:p>
        </p:txBody>
      </p:sp>
    </p:spTree>
    <p:extLst>
      <p:ext uri="{BB962C8B-B14F-4D97-AF65-F5344CB8AC3E}">
        <p14:creationId xmlns:p14="http://schemas.microsoft.com/office/powerpoint/2010/main" val="1944261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suite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2C0EC7-D856-CA45-38A5-352E0DF5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075"/>
            <a:ext cx="10515600" cy="415226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/>
              <a:t>Discuter des paradigmes manquants à ajouter,</a:t>
            </a:r>
          </a:p>
          <a:p>
            <a:pPr>
              <a:buFontTx/>
              <a:buChar char="-"/>
            </a:pPr>
            <a:r>
              <a:rPr lang="fr-FR" dirty="0"/>
              <a:t>Mise au propre de la banque d’expériences,</a:t>
            </a:r>
          </a:p>
          <a:p>
            <a:pPr>
              <a:buFontTx/>
              <a:buChar char="-"/>
            </a:pPr>
            <a:r>
              <a:rPr lang="fr-FR" dirty="0"/>
              <a:t>Ajout des éléments sur repo GitHub, </a:t>
            </a:r>
          </a:p>
          <a:p>
            <a:pPr>
              <a:buFontTx/>
              <a:buChar char="-"/>
            </a:pPr>
            <a:r>
              <a:rPr lang="fr-FR" dirty="0"/>
              <a:t>Documentation pour faciliter la prise en main.</a:t>
            </a:r>
          </a:p>
        </p:txBody>
      </p:sp>
    </p:spTree>
    <p:extLst>
      <p:ext uri="{BB962C8B-B14F-4D97-AF65-F5344CB8AC3E}">
        <p14:creationId xmlns:p14="http://schemas.microsoft.com/office/powerpoint/2010/main" val="10564928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3A9D3494-9CCB-A4CC-892E-9DD2EFC3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59694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Qué es TypeScript y sus beneficios? - Quora">
            <a:extLst>
              <a:ext uri="{FF2B5EF4-FFF2-40B4-BE49-F238E27FC236}">
                <a16:creationId xmlns:a16="http://schemas.microsoft.com/office/drawing/2014/main" id="{5403CC2A-EEEA-0971-5CAD-75A37E83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39" y="1825625"/>
            <a:ext cx="5789576" cy="398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C5899-B7B9-2FD2-644F-4B8A7D3F2792}"/>
              </a:ext>
            </a:extLst>
          </p:cNvPr>
          <p:cNvSpPr/>
          <p:nvPr/>
        </p:nvSpPr>
        <p:spPr>
          <a:xfrm>
            <a:off x="8091377" y="4288369"/>
            <a:ext cx="1651738" cy="1382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343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3B9C11D-46FD-81A5-7DBB-2EC152217830}"/>
              </a:ext>
            </a:extLst>
          </p:cNvPr>
          <p:cNvSpPr/>
          <p:nvPr/>
        </p:nvSpPr>
        <p:spPr>
          <a:xfrm>
            <a:off x="3539992" y="1384994"/>
            <a:ext cx="4242391" cy="424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 descr="Qué es TypeScript y sus beneficios? - Quora">
            <a:extLst>
              <a:ext uri="{FF2B5EF4-FFF2-40B4-BE49-F238E27FC236}">
                <a16:creationId xmlns:a16="http://schemas.microsoft.com/office/drawing/2014/main" id="{5403CC2A-EEEA-0971-5CAD-75A37E83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000" l="275" r="89959">
                        <a14:foregroundMark x1="4264" y1="47600" x2="4264" y2="47600"/>
                        <a14:foregroundMark x1="29436" y1="94000" x2="29436" y2="94000"/>
                        <a14:foregroundMark x1="28886" y1="43800" x2="28886" y2="43800"/>
                        <a14:foregroundMark x1="31087" y1="43800" x2="31087" y2="43800"/>
                        <a14:foregroundMark x1="275" y1="52400" x2="275" y2="52400"/>
                        <a14:foregroundMark x1="81981" y1="49200" x2="81981" y2="49200"/>
                        <a14:foregroundMark x1="67813" y1="51800" x2="67813" y2="5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39" y="1825625"/>
            <a:ext cx="5789576" cy="398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C5899-B7B9-2FD2-644F-4B8A7D3F2792}"/>
              </a:ext>
            </a:extLst>
          </p:cNvPr>
          <p:cNvSpPr/>
          <p:nvPr/>
        </p:nvSpPr>
        <p:spPr>
          <a:xfrm>
            <a:off x="8091377" y="4288369"/>
            <a:ext cx="1651738" cy="1382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960" y="1640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jsPsych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04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05A48C-CFC6-064A-B9E9-5382CC0B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DC0E97-A07E-AC4E-9A98-5F4A2E2A8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de la syntaxe</a:t>
            </a:r>
          </a:p>
          <a:p>
            <a:pPr marL="0" indent="0">
              <a:buNone/>
            </a:pPr>
            <a:r>
              <a:rPr lang="fr-FR" sz="1800" i="1" dirty="0"/>
              <a:t> </a:t>
            </a:r>
            <a:endParaRPr lang="fr-FR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E0084D3-EA81-5442-81C5-A0CA35D2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623" y="312281"/>
            <a:ext cx="4417888" cy="65212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F77BCD-9431-F543-9CD5-D215EDDF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3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Sublime </a:t>
            </a:r>
            <a:r>
              <a:rPr lang="fr-FR" i="1" dirty="0" err="1">
                <a:solidFill>
                  <a:schemeClr val="tx1"/>
                </a:solidFill>
              </a:rPr>
              <a:t>text</a:t>
            </a:r>
            <a:r>
              <a:rPr lang="fr-FR" i="1" dirty="0">
                <a:solidFill>
                  <a:schemeClr val="tx1"/>
                </a:solidFill>
              </a:rPr>
              <a:t>, Visual studio code, …</a:t>
            </a:r>
          </a:p>
        </p:txBody>
      </p:sp>
    </p:spTree>
    <p:extLst>
      <p:ext uri="{BB962C8B-B14F-4D97-AF65-F5344CB8AC3E}">
        <p14:creationId xmlns:p14="http://schemas.microsoft.com/office/powerpoint/2010/main" val="176211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F5B73B-3AA1-09C6-C98A-6BB3929CE967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</p:spTree>
    <p:extLst>
      <p:ext uri="{BB962C8B-B14F-4D97-AF65-F5344CB8AC3E}">
        <p14:creationId xmlns:p14="http://schemas.microsoft.com/office/powerpoint/2010/main" val="348861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10A013-02D1-22BC-1F57-CB03BA69C5D6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</p:spTree>
    <p:extLst>
      <p:ext uri="{BB962C8B-B14F-4D97-AF65-F5344CB8AC3E}">
        <p14:creationId xmlns:p14="http://schemas.microsoft.com/office/powerpoint/2010/main" val="387789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</p:spTree>
    <p:extLst>
      <p:ext uri="{BB962C8B-B14F-4D97-AF65-F5344CB8AC3E}">
        <p14:creationId xmlns:p14="http://schemas.microsoft.com/office/powerpoint/2010/main" val="989228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2749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 err="1">
                <a:solidFill>
                  <a:schemeClr val="tx1"/>
                </a:solidFill>
              </a:rPr>
              <a:t>Experiment</a:t>
            </a:r>
            <a:r>
              <a:rPr lang="fr-FR" i="1" dirty="0">
                <a:solidFill>
                  <a:schemeClr val="tx1"/>
                </a:solidFill>
              </a:rPr>
              <a:t> code to type </a:t>
            </a:r>
            <a:r>
              <a:rPr lang="fr-FR" i="1" dirty="0" err="1">
                <a:solidFill>
                  <a:schemeClr val="tx1"/>
                </a:solidFill>
              </a:rPr>
              <a:t>here</a:t>
            </a:r>
            <a:endParaRPr lang="fr-FR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18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176736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530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E5635-1F72-F2F0-2A8A-F9B5CD7A8E5C}"/>
              </a:ext>
            </a:extLst>
          </p:cNvPr>
          <p:cNvSpPr/>
          <p:nvPr/>
        </p:nvSpPr>
        <p:spPr>
          <a:xfrm>
            <a:off x="937813" y="324433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2</a:t>
            </a:r>
          </a:p>
        </p:txBody>
      </p:sp>
    </p:spTree>
    <p:extLst>
      <p:ext uri="{BB962C8B-B14F-4D97-AF65-F5344CB8AC3E}">
        <p14:creationId xmlns:p14="http://schemas.microsoft.com/office/powerpoint/2010/main" val="258459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 …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E5635-1F72-F2F0-2A8A-F9B5CD7A8E5C}"/>
              </a:ext>
            </a:extLst>
          </p:cNvPr>
          <p:cNvSpPr/>
          <p:nvPr/>
        </p:nvSpPr>
        <p:spPr>
          <a:xfrm>
            <a:off x="937813" y="324433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7D1F8-39A3-AE3B-FD69-E699B2219E87}"/>
              </a:ext>
            </a:extLst>
          </p:cNvPr>
          <p:cNvSpPr/>
          <p:nvPr/>
        </p:nvSpPr>
        <p:spPr>
          <a:xfrm>
            <a:off x="937813" y="4123135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CA72283-666E-627D-642E-80CEE55D2104}"/>
              </a:ext>
            </a:extLst>
          </p:cNvPr>
          <p:cNvCxnSpPr/>
          <p:nvPr/>
        </p:nvCxnSpPr>
        <p:spPr>
          <a:xfrm>
            <a:off x="1063256" y="3613666"/>
            <a:ext cx="0" cy="509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445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89790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trial1;</a:t>
            </a:r>
          </a:p>
        </p:txBody>
      </p:sp>
    </p:spTree>
    <p:extLst>
      <p:ext uri="{BB962C8B-B14F-4D97-AF65-F5344CB8AC3E}">
        <p14:creationId xmlns:p14="http://schemas.microsoft.com/office/powerpoint/2010/main" val="3583951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199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param2: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param3: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829276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199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param2: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param3: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4EC1E1-5162-B82A-657B-90FEA9FF102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53563" y="1027906"/>
            <a:ext cx="2842436" cy="21489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5DF522-21D3-59A0-2A3E-FC4BB4D73B92}"/>
              </a:ext>
            </a:extLst>
          </p:cNvPr>
          <p:cNvSpPr/>
          <p:nvPr/>
        </p:nvSpPr>
        <p:spPr>
          <a:xfrm>
            <a:off x="6095999" y="809938"/>
            <a:ext cx="2360428" cy="4359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jsPsychPlugin.js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51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timeline.push</a:t>
            </a:r>
            <a:r>
              <a:rPr lang="fr-FR" dirty="0">
                <a:solidFill>
                  <a:schemeClr val="tx1"/>
                </a:solidFill>
              </a:rPr>
              <a:t>(trial1);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199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param2: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param3: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4EC1E1-5162-B82A-657B-90FEA9FF102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53563" y="1027906"/>
            <a:ext cx="2842436" cy="21489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5DF522-21D3-59A0-2A3E-FC4BB4D73B92}"/>
              </a:ext>
            </a:extLst>
          </p:cNvPr>
          <p:cNvSpPr/>
          <p:nvPr/>
        </p:nvSpPr>
        <p:spPr>
          <a:xfrm>
            <a:off x="6095999" y="809938"/>
            <a:ext cx="2360428" cy="4359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jsPsychPlugin.js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7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3597123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428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Array.</a:t>
            </a:r>
            <a:r>
              <a:rPr lang="fr-FR" i="1" dirty="0" err="1"/>
              <a:t>push</a:t>
            </a:r>
            <a:r>
              <a:rPr lang="fr-FR" dirty="0"/>
              <a:t>(</a:t>
            </a:r>
            <a:r>
              <a:rPr lang="fr-FR" b="1" dirty="0"/>
              <a:t>G</a:t>
            </a:r>
            <a:r>
              <a:rPr lang="fr-FR" dirty="0"/>
              <a:t>); 			</a:t>
            </a:r>
            <a:r>
              <a:rPr lang="fr-FR" i="1" dirty="0"/>
              <a:t>méthode </a:t>
            </a:r>
            <a:r>
              <a:rPr lang="fr-FR" i="1" u="sng" dirty="0"/>
              <a:t>.push()</a:t>
            </a:r>
            <a:endParaRPr lang="fr-FR" u="sng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53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  <a:p>
            <a:r>
              <a:rPr lang="fr-FR" dirty="0"/>
              <a:t>Comprendre l’architecture web qui englobe notre code,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9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Array.</a:t>
            </a:r>
            <a:r>
              <a:rPr lang="fr-FR" i="1" dirty="0" err="1"/>
              <a:t>push</a:t>
            </a:r>
            <a:r>
              <a:rPr lang="fr-FR" dirty="0"/>
              <a:t>(</a:t>
            </a:r>
            <a:r>
              <a:rPr lang="fr-FR" b="1" dirty="0"/>
              <a:t>G</a:t>
            </a:r>
            <a:r>
              <a:rPr lang="fr-FR" dirty="0"/>
              <a:t>); 			</a:t>
            </a:r>
            <a:r>
              <a:rPr lang="fr-FR" i="1" dirty="0"/>
              <a:t>méthode </a:t>
            </a:r>
            <a:r>
              <a:rPr lang="fr-FR" i="1" u="sng" dirty="0"/>
              <a:t>.push()</a:t>
            </a:r>
            <a:endParaRPr lang="fr-FR" u="sn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f, </a:t>
            </a:r>
            <a:r>
              <a:rPr lang="fr-FR" b="1" dirty="0"/>
              <a:t>G</a:t>
            </a:r>
            <a:r>
              <a:rPr lang="fr-F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4128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Array.</a:t>
            </a:r>
            <a:r>
              <a:rPr lang="fr-FR" i="1" dirty="0" err="1"/>
              <a:t>push</a:t>
            </a:r>
            <a:r>
              <a:rPr lang="fr-FR" dirty="0"/>
              <a:t>(</a:t>
            </a:r>
            <a:r>
              <a:rPr lang="fr-FR" b="1" dirty="0"/>
              <a:t>G</a:t>
            </a:r>
            <a:r>
              <a:rPr lang="fr-FR" dirty="0"/>
              <a:t>); 			</a:t>
            </a:r>
            <a:r>
              <a:rPr lang="fr-FR" i="1" dirty="0"/>
              <a:t>méthode </a:t>
            </a:r>
            <a:r>
              <a:rPr lang="fr-FR" i="1" u="sng" dirty="0"/>
              <a:t>.push()</a:t>
            </a:r>
            <a:endParaRPr lang="fr-FR" u="sn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f, </a:t>
            </a:r>
            <a:r>
              <a:rPr lang="fr-FR" b="1" dirty="0"/>
              <a:t>G</a:t>
            </a:r>
            <a:r>
              <a:rPr lang="fr-FR" dirty="0"/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06ABCA-729D-16AF-213D-642456FB0EA4}"/>
              </a:ext>
            </a:extLst>
          </p:cNvPr>
          <p:cNvSpPr/>
          <p:nvPr/>
        </p:nvSpPr>
        <p:spPr>
          <a:xfrm>
            <a:off x="5401337" y="3051547"/>
            <a:ext cx="4573771" cy="439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/>
                </a:solidFill>
              </a:rPr>
              <a:t>Attention : les indices commencent à 0 ! </a:t>
            </a:r>
          </a:p>
        </p:txBody>
      </p:sp>
    </p:spTree>
    <p:extLst>
      <p:ext uri="{BB962C8B-B14F-4D97-AF65-F5344CB8AC3E}">
        <p14:creationId xmlns:p14="http://schemas.microsoft.com/office/powerpoint/2010/main" val="269823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Array.</a:t>
            </a:r>
            <a:r>
              <a:rPr lang="fr-FR" i="1" dirty="0" err="1"/>
              <a:t>push</a:t>
            </a:r>
            <a:r>
              <a:rPr lang="fr-FR" dirty="0"/>
              <a:t>(</a:t>
            </a:r>
            <a:r>
              <a:rPr lang="fr-FR" b="1" dirty="0"/>
              <a:t>G</a:t>
            </a:r>
            <a:r>
              <a:rPr lang="fr-FR" dirty="0"/>
              <a:t>); 			</a:t>
            </a:r>
            <a:r>
              <a:rPr lang="fr-FR" i="1" dirty="0"/>
              <a:t>méthode </a:t>
            </a:r>
            <a:r>
              <a:rPr lang="fr-FR" i="1" u="sng" dirty="0"/>
              <a:t>.push()</a:t>
            </a:r>
            <a:endParaRPr lang="fr-FR" u="sn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[a, b, c, d, e, f, </a:t>
            </a:r>
            <a:r>
              <a:rPr lang="fr-FR" b="1" dirty="0"/>
              <a:t>G</a:t>
            </a:r>
            <a:r>
              <a:rPr lang="fr-FR" dirty="0"/>
              <a:t>]</a:t>
            </a:r>
          </a:p>
          <a:p>
            <a:pPr marL="0" indent="0">
              <a:buNone/>
            </a:pPr>
            <a:r>
              <a:rPr lang="fr-FR" dirty="0"/>
              <a:t>	   </a:t>
            </a:r>
            <a:r>
              <a:rPr lang="fr-FR" sz="2000" i="1" dirty="0"/>
              <a:t>0    1    2    3    4    5   6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06ABCA-729D-16AF-213D-642456FB0EA4}"/>
              </a:ext>
            </a:extLst>
          </p:cNvPr>
          <p:cNvSpPr/>
          <p:nvPr/>
        </p:nvSpPr>
        <p:spPr>
          <a:xfrm>
            <a:off x="5401337" y="3051547"/>
            <a:ext cx="4573771" cy="4394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/>
                </a:solidFill>
              </a:rPr>
              <a:t>Attention : les indices commencent à 0 !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A3D5A94-A7EB-FAA7-3740-C1B9D02EE7B8}"/>
              </a:ext>
            </a:extLst>
          </p:cNvPr>
          <p:cNvCxnSpPr>
            <a:cxnSpLocks/>
          </p:cNvCxnSpPr>
          <p:nvPr/>
        </p:nvCxnSpPr>
        <p:spPr>
          <a:xfrm flipV="1">
            <a:off x="2147778" y="5848343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603131A-8F03-8785-3E8A-497A778A1A48}"/>
              </a:ext>
            </a:extLst>
          </p:cNvPr>
          <p:cNvCxnSpPr>
            <a:cxnSpLocks/>
          </p:cNvCxnSpPr>
          <p:nvPr/>
        </p:nvCxnSpPr>
        <p:spPr>
          <a:xfrm flipV="1">
            <a:off x="2512832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9C064C8-CD39-6FF1-B591-4713C7CA2BA6}"/>
              </a:ext>
            </a:extLst>
          </p:cNvPr>
          <p:cNvCxnSpPr>
            <a:cxnSpLocks/>
          </p:cNvCxnSpPr>
          <p:nvPr/>
        </p:nvCxnSpPr>
        <p:spPr>
          <a:xfrm flipV="1">
            <a:off x="2842448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95EFE56-B668-9A00-765F-495F47DFE556}"/>
              </a:ext>
            </a:extLst>
          </p:cNvPr>
          <p:cNvCxnSpPr>
            <a:cxnSpLocks/>
          </p:cNvCxnSpPr>
          <p:nvPr/>
        </p:nvCxnSpPr>
        <p:spPr>
          <a:xfrm flipV="1">
            <a:off x="3172064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AA8D506-96CF-50F4-2C21-87A3474A8648}"/>
              </a:ext>
            </a:extLst>
          </p:cNvPr>
          <p:cNvCxnSpPr>
            <a:cxnSpLocks/>
          </p:cNvCxnSpPr>
          <p:nvPr/>
        </p:nvCxnSpPr>
        <p:spPr>
          <a:xfrm flipV="1">
            <a:off x="3542417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8123B78-94ED-DFE9-6F3D-77806B6A2B88}"/>
              </a:ext>
            </a:extLst>
          </p:cNvPr>
          <p:cNvCxnSpPr>
            <a:cxnSpLocks/>
          </p:cNvCxnSpPr>
          <p:nvPr/>
        </p:nvCxnSpPr>
        <p:spPr>
          <a:xfrm flipV="1">
            <a:off x="3864940" y="5830617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1F0C53C-0913-5DB1-7D67-C651E8C3A70D}"/>
              </a:ext>
            </a:extLst>
          </p:cNvPr>
          <p:cNvCxnSpPr>
            <a:cxnSpLocks/>
          </p:cNvCxnSpPr>
          <p:nvPr/>
        </p:nvCxnSpPr>
        <p:spPr>
          <a:xfrm flipV="1">
            <a:off x="4229994" y="5798719"/>
            <a:ext cx="85061" cy="190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393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Array</a:t>
            </a:r>
            <a:r>
              <a:rPr lang="fr-FR" dirty="0"/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478757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</p:txBody>
      </p:sp>
    </p:spTree>
    <p:extLst>
      <p:ext uri="{BB962C8B-B14F-4D97-AF65-F5344CB8AC3E}">
        <p14:creationId xmlns:p14="http://schemas.microsoft.com/office/powerpoint/2010/main" val="2619795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trial2,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3425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trial2,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timeline.push</a:t>
            </a:r>
            <a:r>
              <a:rPr lang="fr-FR" dirty="0"/>
              <a:t>(</a:t>
            </a:r>
            <a:r>
              <a:rPr lang="fr-FR" dirty="0" err="1"/>
              <a:t>trialN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9292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</a:t>
            </a:r>
            <a:r>
              <a:rPr lang="fr-FR" dirty="0"/>
              <a:t>[ trial2A, trial2B, … ]</a:t>
            </a:r>
            <a:r>
              <a:rPr lang="fr-FR" i="1" dirty="0"/>
              <a:t>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timeline.push</a:t>
            </a:r>
            <a:r>
              <a:rPr lang="fr-FR" dirty="0"/>
              <a:t>(</a:t>
            </a:r>
            <a:r>
              <a:rPr lang="fr-FR" dirty="0" err="1"/>
              <a:t>trialN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2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</a:t>
            </a:r>
            <a:r>
              <a:rPr lang="fr-FR" dirty="0"/>
              <a:t>[ trial2A, trial2B, […], … ]</a:t>
            </a:r>
            <a:r>
              <a:rPr lang="fr-FR" i="1" dirty="0"/>
              <a:t>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timeline.push</a:t>
            </a:r>
            <a:r>
              <a:rPr lang="fr-FR" dirty="0"/>
              <a:t>(</a:t>
            </a:r>
            <a:r>
              <a:rPr lang="fr-FR" dirty="0" err="1"/>
              <a:t>trialN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579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67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Petit détour par la timeline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timeline = [];</a:t>
            </a:r>
          </a:p>
          <a:p>
            <a:pPr marL="0" indent="0">
              <a:buNone/>
            </a:pPr>
            <a:r>
              <a:rPr lang="fr-FR" dirty="0"/>
              <a:t>timeline = [ </a:t>
            </a:r>
            <a:r>
              <a:rPr lang="fr-FR" i="1" dirty="0"/>
              <a:t>trial 1, </a:t>
            </a:r>
            <a:r>
              <a:rPr lang="fr-FR" dirty="0"/>
              <a:t>[ trial2A, trial2B, […], … ]</a:t>
            </a:r>
            <a:r>
              <a:rPr lang="fr-FR" i="1" dirty="0"/>
              <a:t>, trial3, …</a:t>
            </a:r>
            <a:r>
              <a:rPr lang="fr-FR" dirty="0"/>
              <a:t>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timeline.push</a:t>
            </a:r>
            <a:r>
              <a:rPr lang="fr-FR" dirty="0"/>
              <a:t>(</a:t>
            </a:r>
            <a:r>
              <a:rPr lang="fr-FR" dirty="0" err="1"/>
              <a:t>trialN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37AF92BC-3182-D94D-60A4-3237F7C471B9}"/>
              </a:ext>
            </a:extLst>
          </p:cNvPr>
          <p:cNvSpPr/>
          <p:nvPr/>
        </p:nvSpPr>
        <p:spPr>
          <a:xfrm rot="5400000">
            <a:off x="5276530" y="2671560"/>
            <a:ext cx="270882" cy="340241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32826237-1776-63E2-8A06-37819B94B7DE}"/>
              </a:ext>
            </a:extLst>
          </p:cNvPr>
          <p:cNvSpPr/>
          <p:nvPr/>
        </p:nvSpPr>
        <p:spPr>
          <a:xfrm rot="5400000">
            <a:off x="6221569" y="3795566"/>
            <a:ext cx="202519" cy="41112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0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  <a:p>
            <a:r>
              <a:rPr lang="fr-FR" dirty="0"/>
              <a:t>Comprendre l’architecture web qui englobe notre code,</a:t>
            </a:r>
          </a:p>
          <a:p>
            <a:r>
              <a:rPr lang="fr-FR" dirty="0"/>
              <a:t>Pouvoir utiliser </a:t>
            </a:r>
            <a:r>
              <a:rPr lang="fr-FR" i="1" dirty="0" err="1"/>
              <a:t>cognition.run</a:t>
            </a:r>
            <a:r>
              <a:rPr lang="fr-FR" i="1" dirty="0"/>
              <a:t> </a:t>
            </a:r>
            <a:r>
              <a:rPr lang="fr-FR" dirty="0"/>
              <a:t>pour coder,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02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 …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E5635-1F72-F2F0-2A8A-F9B5CD7A8E5C}"/>
              </a:ext>
            </a:extLst>
          </p:cNvPr>
          <p:cNvSpPr/>
          <p:nvPr/>
        </p:nvSpPr>
        <p:spPr>
          <a:xfrm>
            <a:off x="937813" y="324433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7D1F8-39A3-AE3B-FD69-E699B2219E87}"/>
              </a:ext>
            </a:extLst>
          </p:cNvPr>
          <p:cNvSpPr/>
          <p:nvPr/>
        </p:nvSpPr>
        <p:spPr>
          <a:xfrm>
            <a:off x="937813" y="4123135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CA72283-666E-627D-642E-80CEE55D2104}"/>
              </a:ext>
            </a:extLst>
          </p:cNvPr>
          <p:cNvCxnSpPr/>
          <p:nvPr/>
        </p:nvCxnSpPr>
        <p:spPr>
          <a:xfrm>
            <a:off x="1063256" y="3613666"/>
            <a:ext cx="0" cy="509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50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E5635-1F72-F2F0-2A8A-F9B5CD7A8E5C}"/>
              </a:ext>
            </a:extLst>
          </p:cNvPr>
          <p:cNvSpPr/>
          <p:nvPr/>
        </p:nvSpPr>
        <p:spPr>
          <a:xfrm>
            <a:off x="937813" y="3510155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7D1F8-39A3-AE3B-FD69-E699B2219E87}"/>
              </a:ext>
            </a:extLst>
          </p:cNvPr>
          <p:cNvSpPr/>
          <p:nvPr/>
        </p:nvSpPr>
        <p:spPr>
          <a:xfrm>
            <a:off x="937813" y="4388956"/>
            <a:ext cx="10316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Trial 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680BB5-1FC2-38BB-9464-38FC8A821359}"/>
              </a:ext>
            </a:extLst>
          </p:cNvPr>
          <p:cNvSpPr/>
          <p:nvPr/>
        </p:nvSpPr>
        <p:spPr>
          <a:xfrm>
            <a:off x="945937" y="3930396"/>
            <a:ext cx="10316372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  <a:p>
            <a:endParaRPr lang="fr-FR" sz="600" i="1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CA72283-666E-627D-642E-80CEE55D2104}"/>
              </a:ext>
            </a:extLst>
          </p:cNvPr>
          <p:cNvCxnSpPr/>
          <p:nvPr/>
        </p:nvCxnSpPr>
        <p:spPr>
          <a:xfrm>
            <a:off x="1063256" y="3879487"/>
            <a:ext cx="0" cy="509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1F3F5-BB5D-8A35-E2F0-3DFAC7F516F4}"/>
              </a:ext>
            </a:extLst>
          </p:cNvPr>
          <p:cNvSpPr/>
          <p:nvPr/>
        </p:nvSpPr>
        <p:spPr>
          <a:xfrm>
            <a:off x="936412" y="3212211"/>
            <a:ext cx="10316372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89F32E-A3E1-950E-14A7-C02D2641CB47}"/>
              </a:ext>
            </a:extLst>
          </p:cNvPr>
          <p:cNvSpPr/>
          <p:nvPr/>
        </p:nvSpPr>
        <p:spPr>
          <a:xfrm>
            <a:off x="936412" y="4827468"/>
            <a:ext cx="10316372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7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  <a:p>
            <a:endParaRPr lang="fr-FR" sz="600" i="1" dirty="0">
              <a:solidFill>
                <a:schemeClr val="tx1"/>
              </a:solidFill>
            </a:endParaRPr>
          </a:p>
          <a:p>
            <a:endParaRPr lang="fr-FR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50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timeline.push</a:t>
            </a:r>
            <a:r>
              <a:rPr lang="fr-FR" dirty="0">
                <a:solidFill>
                  <a:schemeClr val="tx1"/>
                </a:solidFill>
              </a:rPr>
              <a:t>(trial1);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2789714"/>
            <a:ext cx="10316372" cy="19949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param2:</a:t>
            </a:r>
          </a:p>
          <a:p>
            <a:r>
              <a:rPr lang="fr-FR" i="1" dirty="0">
                <a:solidFill>
                  <a:schemeClr val="tx1"/>
                </a:solidFill>
              </a:rPr>
              <a:t>   param3: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4EC1E1-5162-B82A-657B-90FEA9FF102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253563" y="1027906"/>
            <a:ext cx="2842436" cy="21489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5DF522-21D3-59A0-2A3E-FC4BB4D73B92}"/>
              </a:ext>
            </a:extLst>
          </p:cNvPr>
          <p:cNvSpPr/>
          <p:nvPr/>
        </p:nvSpPr>
        <p:spPr>
          <a:xfrm>
            <a:off x="6095999" y="809938"/>
            <a:ext cx="2360428" cy="4359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jsPsychPlugin.js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60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8E904-452A-D944-A22A-B94262B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655F22-5EC5-C048-9DDA-DA0B8BC4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80461" cy="4351338"/>
          </a:xfrm>
        </p:spPr>
        <p:txBody>
          <a:bodyPr/>
          <a:lstStyle/>
          <a:p>
            <a:r>
              <a:rPr lang="fr-FR" dirty="0"/>
              <a:t>Paramètres communs des plugins :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>
              <a:buFontTx/>
              <a:buChar char="-"/>
            </a:pPr>
            <a:r>
              <a:rPr lang="fr-FR" i="1" dirty="0" err="1"/>
              <a:t>on_start</a:t>
            </a:r>
            <a:r>
              <a:rPr lang="fr-FR" i="1" dirty="0"/>
              <a:t>, </a:t>
            </a:r>
            <a:r>
              <a:rPr lang="fr-FR" i="1" dirty="0" err="1"/>
              <a:t>on_load</a:t>
            </a:r>
            <a:r>
              <a:rPr lang="fr-FR" i="1" dirty="0"/>
              <a:t>, </a:t>
            </a:r>
            <a:r>
              <a:rPr lang="fr-FR" i="1" dirty="0" err="1"/>
              <a:t>on_finish</a:t>
            </a:r>
            <a:endParaRPr lang="fr-FR" i="1" dirty="0"/>
          </a:p>
          <a:p>
            <a:pPr>
              <a:buFontTx/>
              <a:buChar char="-"/>
            </a:pPr>
            <a:r>
              <a:rPr lang="fr-FR" i="1" dirty="0"/>
              <a:t>data</a:t>
            </a:r>
          </a:p>
          <a:p>
            <a:pPr>
              <a:buFontTx/>
              <a:buChar char="-"/>
            </a:pPr>
            <a:r>
              <a:rPr lang="fr-FR" i="1" dirty="0" err="1"/>
              <a:t>post_trial_gap</a:t>
            </a:r>
            <a:endParaRPr lang="fr-FR" i="1" dirty="0"/>
          </a:p>
          <a:p>
            <a:pPr>
              <a:buFontTx/>
              <a:buChar char="-"/>
            </a:pPr>
            <a:r>
              <a:rPr lang="fr-FR" i="1" dirty="0" err="1"/>
              <a:t>css_classes</a:t>
            </a:r>
            <a:endParaRPr lang="fr-FR" i="1" dirty="0"/>
          </a:p>
          <a:p>
            <a:pPr>
              <a:buFontTx/>
              <a:buChar char="-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05E7C6-61D5-E445-9B8A-70DA6D4B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2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3350152"/>
            <a:ext cx="10316372" cy="1457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22234-9257-B640-98A9-8BBF9D78182D}"/>
              </a:ext>
            </a:extLst>
          </p:cNvPr>
          <p:cNvSpPr/>
          <p:nvPr/>
        </p:nvSpPr>
        <p:spPr>
          <a:xfrm>
            <a:off x="943507" y="5440393"/>
            <a:ext cx="10316372" cy="248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05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3350152"/>
            <a:ext cx="10316372" cy="1457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AF1FF-6B8D-FC80-313A-B3CEFCD97E79}"/>
              </a:ext>
            </a:extLst>
          </p:cNvPr>
          <p:cNvSpPr/>
          <p:nvPr/>
        </p:nvSpPr>
        <p:spPr>
          <a:xfrm>
            <a:off x="936412" y="2730433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on_start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22234-9257-B640-98A9-8BBF9D78182D}"/>
              </a:ext>
            </a:extLst>
          </p:cNvPr>
          <p:cNvSpPr/>
          <p:nvPr/>
        </p:nvSpPr>
        <p:spPr>
          <a:xfrm>
            <a:off x="943507" y="5440393"/>
            <a:ext cx="10316372" cy="248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D2F2F-935C-DDC3-959E-A1543A4C64E7}"/>
              </a:ext>
            </a:extLst>
          </p:cNvPr>
          <p:cNvSpPr/>
          <p:nvPr/>
        </p:nvSpPr>
        <p:spPr>
          <a:xfrm>
            <a:off x="943507" y="4862139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i="1" dirty="0" err="1">
                <a:solidFill>
                  <a:schemeClr val="tx1"/>
                </a:solidFill>
              </a:rPr>
              <a:t>on_finish</a:t>
            </a:r>
            <a:r>
              <a:rPr lang="fr-FR" sz="1000" i="1" dirty="0">
                <a:solidFill>
                  <a:schemeClr val="tx1"/>
                </a:solidFill>
              </a:rPr>
              <a:t>: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FD20D-7C0C-64E3-FFEF-681D117906FB}"/>
              </a:ext>
            </a:extLst>
          </p:cNvPr>
          <p:cNvSpPr/>
          <p:nvPr/>
        </p:nvSpPr>
        <p:spPr>
          <a:xfrm>
            <a:off x="936412" y="3040292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on_load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02025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syntaxe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var </a:t>
            </a:r>
            <a:r>
              <a:rPr lang="fr-FR" dirty="0" err="1">
                <a:solidFill>
                  <a:schemeClr val="tx1"/>
                </a:solidFill>
              </a:rPr>
              <a:t>jsPsych</a:t>
            </a:r>
            <a:r>
              <a:rPr lang="fr-FR" dirty="0">
                <a:solidFill>
                  <a:schemeClr val="tx1"/>
                </a:solidFill>
              </a:rPr>
              <a:t> = </a:t>
            </a:r>
            <a:r>
              <a:rPr lang="fr-FR" dirty="0" err="1">
                <a:solidFill>
                  <a:schemeClr val="tx1"/>
                </a:solidFill>
              </a:rPr>
              <a:t>initJsPsych</a:t>
            </a:r>
            <a:r>
              <a:rPr lang="fr-FR" dirty="0">
                <a:solidFill>
                  <a:schemeClr val="tx1"/>
                </a:solidFill>
              </a:rPr>
              <a:t>({})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var timeline = []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err="1">
                <a:solidFill>
                  <a:schemeClr val="tx1"/>
                </a:solidFill>
              </a:rPr>
              <a:t>jsPsych.run</a:t>
            </a:r>
            <a:r>
              <a:rPr lang="fr-FR" dirty="0">
                <a:solidFill>
                  <a:schemeClr val="tx1"/>
                </a:solidFill>
              </a:rPr>
              <a:t>(timeline) ;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094E88-7B6D-FA6A-A5D5-9A46ECC4A865}"/>
              </a:ext>
            </a:extLst>
          </p:cNvPr>
          <p:cNvSpPr txBox="1"/>
          <p:nvPr/>
        </p:nvSpPr>
        <p:spPr>
          <a:xfrm>
            <a:off x="10419954" y="1825625"/>
            <a:ext cx="9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&lt;script&gt;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A6EEE-77F3-FA8F-AEF8-3E7521A19C35}"/>
              </a:ext>
            </a:extLst>
          </p:cNvPr>
          <p:cNvSpPr/>
          <p:nvPr/>
        </p:nvSpPr>
        <p:spPr>
          <a:xfrm>
            <a:off x="943507" y="3350152"/>
            <a:ext cx="10316372" cy="1457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i="1" dirty="0">
                <a:solidFill>
                  <a:schemeClr val="tx1"/>
                </a:solidFill>
              </a:rPr>
              <a:t>var trial1 = {</a:t>
            </a:r>
          </a:p>
          <a:p>
            <a:r>
              <a:rPr lang="fr-FR" i="1" dirty="0">
                <a:solidFill>
                  <a:schemeClr val="tx1"/>
                </a:solidFill>
              </a:rPr>
              <a:t>   type:	</a:t>
            </a:r>
            <a:r>
              <a:rPr lang="fr-FR" i="1" dirty="0" err="1">
                <a:solidFill>
                  <a:schemeClr val="tx1"/>
                </a:solidFill>
              </a:rPr>
              <a:t>jsPsychPlugin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   param1:</a:t>
            </a:r>
          </a:p>
          <a:p>
            <a:r>
              <a:rPr lang="fr-FR" i="1" dirty="0">
                <a:solidFill>
                  <a:schemeClr val="tx1"/>
                </a:solidFill>
              </a:rPr>
              <a:t>   …</a:t>
            </a:r>
          </a:p>
          <a:p>
            <a:r>
              <a:rPr lang="fr-FR" i="1" dirty="0">
                <a:solidFill>
                  <a:schemeClr val="tx1"/>
                </a:solidFill>
              </a:rPr>
              <a:t>};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AF1FF-6B8D-FC80-313A-B3CEFCD97E79}"/>
              </a:ext>
            </a:extLst>
          </p:cNvPr>
          <p:cNvSpPr/>
          <p:nvPr/>
        </p:nvSpPr>
        <p:spPr>
          <a:xfrm>
            <a:off x="936412" y="2730433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on_start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22234-9257-B640-98A9-8BBF9D78182D}"/>
              </a:ext>
            </a:extLst>
          </p:cNvPr>
          <p:cNvSpPr/>
          <p:nvPr/>
        </p:nvSpPr>
        <p:spPr>
          <a:xfrm>
            <a:off x="943507" y="5440393"/>
            <a:ext cx="10316372" cy="248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i="1" dirty="0">
                <a:solidFill>
                  <a:schemeClr val="tx1"/>
                </a:solidFill>
              </a:rPr>
              <a:t>	</a:t>
            </a:r>
            <a:r>
              <a:rPr lang="fr-FR" sz="600" i="1" dirty="0" err="1">
                <a:solidFill>
                  <a:schemeClr val="tx1"/>
                </a:solidFill>
              </a:rPr>
              <a:t>Timeline.push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D2F2F-935C-DDC3-959E-A1543A4C64E7}"/>
              </a:ext>
            </a:extLst>
          </p:cNvPr>
          <p:cNvSpPr/>
          <p:nvPr/>
        </p:nvSpPr>
        <p:spPr>
          <a:xfrm>
            <a:off x="943507" y="4862139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i="1" dirty="0" err="1">
                <a:solidFill>
                  <a:schemeClr val="tx1"/>
                </a:solidFill>
              </a:rPr>
              <a:t>on_finish</a:t>
            </a:r>
            <a:r>
              <a:rPr lang="fr-FR" sz="1000" i="1" dirty="0">
                <a:solidFill>
                  <a:schemeClr val="tx1"/>
                </a:solidFill>
              </a:rPr>
              <a:t>:</a:t>
            </a:r>
            <a:endParaRPr lang="fr-FR" sz="600" i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31320-F00A-79A2-81EC-18804089CEF7}"/>
              </a:ext>
            </a:extLst>
          </p:cNvPr>
          <p:cNvSpPr/>
          <p:nvPr/>
        </p:nvSpPr>
        <p:spPr>
          <a:xfrm>
            <a:off x="936412" y="5151266"/>
            <a:ext cx="10316372" cy="2487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Post_trial_gap</a:t>
            </a:r>
            <a:r>
              <a:rPr lang="fr-FR" sz="1050" i="1" dirty="0">
                <a:solidFill>
                  <a:schemeClr val="tx1"/>
                </a:solidFill>
              </a:rPr>
              <a:t>: (ITI)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FD20D-7C0C-64E3-FFEF-681D117906FB}"/>
              </a:ext>
            </a:extLst>
          </p:cNvPr>
          <p:cNvSpPr/>
          <p:nvPr/>
        </p:nvSpPr>
        <p:spPr>
          <a:xfrm>
            <a:off x="936412" y="3040292"/>
            <a:ext cx="10316372" cy="2487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50" i="1" dirty="0" err="1">
                <a:solidFill>
                  <a:schemeClr val="tx1"/>
                </a:solidFill>
              </a:rPr>
              <a:t>on_load</a:t>
            </a:r>
            <a:r>
              <a:rPr lang="fr-FR" sz="1050" i="1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95112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8E904-452A-D944-A22A-B94262B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655F22-5EC5-C048-9DDA-DA0B8BC4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80461" cy="4351338"/>
          </a:xfrm>
        </p:spPr>
        <p:txBody>
          <a:bodyPr/>
          <a:lstStyle/>
          <a:p>
            <a:r>
              <a:rPr lang="fr-FR" dirty="0"/>
              <a:t>Présentation des principaux plugins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06BE3D-255B-B343-AD22-2F3512D4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61" y="64213"/>
            <a:ext cx="1914275" cy="67295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05E7C6-61D5-E445-9B8A-70DA6D4B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52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1) Boutons: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F8F86C-1E58-DA4F-9E66-FDDD9C258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28" y="3136305"/>
            <a:ext cx="3918737" cy="19892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B9A9F8-E1E1-EC45-B5D2-4167C7EB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31" y="3518448"/>
            <a:ext cx="4057032" cy="12239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C98E79-4C8E-F641-8474-A0D6E4825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85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2) Keyboard: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2E88B-4130-5748-85F9-48A1D7D0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9" y="3028647"/>
            <a:ext cx="5054575" cy="19452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55A44E-4C02-624D-B80B-0743E0A2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38" y="3429076"/>
            <a:ext cx="6085493" cy="11444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848E54-CF6C-E74A-920B-747EBE861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  <a:p>
            <a:r>
              <a:rPr lang="fr-FR" dirty="0"/>
              <a:t>Comprendre l’architecture web qui englobe notre code,</a:t>
            </a:r>
          </a:p>
          <a:p>
            <a:r>
              <a:rPr lang="fr-FR" dirty="0"/>
              <a:t>Pouvoir utiliser </a:t>
            </a:r>
            <a:r>
              <a:rPr lang="fr-FR" i="1" dirty="0" err="1"/>
              <a:t>cognition.run</a:t>
            </a:r>
            <a:r>
              <a:rPr lang="fr-FR" i="1" dirty="0"/>
              <a:t> </a:t>
            </a:r>
            <a:r>
              <a:rPr lang="fr-FR" dirty="0"/>
              <a:t>pour coder, </a:t>
            </a:r>
          </a:p>
          <a:p>
            <a:r>
              <a:rPr lang="fr-FR" dirty="0"/>
              <a:t>Pouvoir mettre en place une expérience,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15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3) </a:t>
            </a:r>
            <a:r>
              <a:rPr lang="fr-FR" dirty="0" err="1"/>
              <a:t>Intéractions</a:t>
            </a:r>
            <a:r>
              <a:rPr lang="fr-FR" dirty="0"/>
              <a:t>: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A02BAE-E062-C74A-B269-B39F8B0B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9" y="2498856"/>
            <a:ext cx="4455987" cy="33148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374D914-D7D1-4F4F-893F-DAFBD5A9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976" y="3585681"/>
            <a:ext cx="3752838" cy="11714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1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/>
              <a:t>Ces grandes catégories fonctionnent avec les trois médias : </a:t>
            </a:r>
          </a:p>
          <a:p>
            <a:pPr marL="0" indent="0">
              <a:buNone/>
            </a:pPr>
            <a:r>
              <a:rPr lang="fr-FR" i="1" dirty="0"/>
              <a:t>	audio, vidéo, image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12C139-C606-F700-CF1F-AA03D358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86" y="4001294"/>
            <a:ext cx="1826075" cy="1556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F108FD-5BF5-82A8-7860-CDE9F5729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579" y="3775313"/>
            <a:ext cx="3686482" cy="2008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06A1B2-485F-843E-3D58-CD2B66E7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479" y="3244645"/>
            <a:ext cx="2222547" cy="2831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179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Les questionnaires: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Likert, </a:t>
            </a:r>
          </a:p>
          <a:p>
            <a:pPr marL="0" indent="0">
              <a:buNone/>
            </a:pPr>
            <a:r>
              <a:rPr lang="fr-FR" i="1" dirty="0"/>
              <a:t>Multi-</a:t>
            </a:r>
            <a:r>
              <a:rPr lang="fr-FR" i="1" dirty="0" err="1"/>
              <a:t>choice</a:t>
            </a:r>
            <a:r>
              <a:rPr lang="fr-FR" i="1" dirty="0"/>
              <a:t>,</a:t>
            </a:r>
          </a:p>
          <a:p>
            <a:pPr marL="0" indent="0">
              <a:buNone/>
            </a:pPr>
            <a:r>
              <a:rPr lang="fr-FR" i="1" dirty="0"/>
              <a:t>Multi-select, </a:t>
            </a:r>
          </a:p>
          <a:p>
            <a:pPr marL="0" indent="0">
              <a:buNone/>
            </a:pPr>
            <a:r>
              <a:rPr lang="fr-FR" i="1" dirty="0"/>
              <a:t>Free-</a:t>
            </a:r>
            <a:r>
              <a:rPr lang="fr-FR" i="1" dirty="0" err="1"/>
              <a:t>text</a:t>
            </a:r>
            <a:r>
              <a:rPr lang="fr-FR" i="1" dirty="0"/>
              <a:t>,</a:t>
            </a:r>
          </a:p>
          <a:p>
            <a:pPr marL="0" indent="0">
              <a:buNone/>
            </a:pPr>
            <a:r>
              <a:rPr lang="fr-FR" i="1" dirty="0"/>
              <a:t>Drop-down 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html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62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D’autres plugins importants: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/>
              <a:t>Preload</a:t>
            </a:r>
            <a:r>
              <a:rPr lang="fr-FR" i="1" dirty="0"/>
              <a:t>,</a:t>
            </a:r>
          </a:p>
          <a:p>
            <a:pPr marL="0" indent="0">
              <a:buNone/>
            </a:pPr>
            <a:r>
              <a:rPr lang="fr-FR" i="1" dirty="0"/>
              <a:t>Browser check,</a:t>
            </a:r>
          </a:p>
          <a:p>
            <a:pPr marL="0" indent="0">
              <a:buNone/>
            </a:pPr>
            <a:r>
              <a:rPr lang="fr-FR" i="1" dirty="0"/>
              <a:t>Full-screen,</a:t>
            </a:r>
          </a:p>
          <a:p>
            <a:pPr marL="0" indent="0">
              <a:buNone/>
            </a:pPr>
            <a:r>
              <a:rPr lang="fr-FR" i="1" dirty="0"/>
              <a:t>Instructions,</a:t>
            </a:r>
          </a:p>
          <a:p>
            <a:pPr marL="0" indent="0">
              <a:buNone/>
            </a:pPr>
            <a:r>
              <a:rPr lang="fr-FR" i="1" dirty="0"/>
              <a:t>Call </a:t>
            </a:r>
            <a:r>
              <a:rPr lang="fr-FR" i="1" dirty="0" err="1"/>
              <a:t>function</a:t>
            </a:r>
            <a:r>
              <a:rPr lang="fr-FR" i="1" dirty="0"/>
              <a:t>,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71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3EB4EC-07E5-2842-BD2A-D7CE294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E464A1-1538-9B41-90F8-DDBBEAF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D’autres plugins: </a:t>
            </a:r>
          </a:p>
          <a:p>
            <a:pPr marL="0" indent="0">
              <a:buNone/>
            </a:pPr>
            <a:r>
              <a:rPr lang="fr-FR" i="1" dirty="0" err="1"/>
              <a:t>Initialize</a:t>
            </a:r>
            <a:r>
              <a:rPr lang="fr-FR" i="1" dirty="0"/>
              <a:t>-microphone </a:t>
            </a:r>
            <a:endParaRPr lang="fr-FR" dirty="0"/>
          </a:p>
          <a:p>
            <a:pPr marL="0" indent="0">
              <a:buNone/>
            </a:pPr>
            <a:r>
              <a:rPr lang="fr-FR" i="1" dirty="0" err="1"/>
              <a:t>Resize</a:t>
            </a:r>
            <a:r>
              <a:rPr lang="fr-FR" i="1" dirty="0"/>
              <a:t>,					</a:t>
            </a:r>
            <a:r>
              <a:rPr lang="fr-FR" i="1" dirty="0" err="1"/>
              <a:t>Sketchpad</a:t>
            </a:r>
            <a:r>
              <a:rPr lang="fr-FR" i="1" dirty="0"/>
              <a:t>,			 …</a:t>
            </a:r>
          </a:p>
          <a:p>
            <a:pPr marL="0" indent="0">
              <a:buNone/>
            </a:pPr>
            <a:endParaRPr lang="fr-FR" i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4C98B7-D50F-4747-83F2-9810ADF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73406E0-0F79-824C-FC12-19465F05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1452"/>
            <a:ext cx="4590589" cy="19344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1B7015B-05F2-BB1E-B283-669581CA3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439" y="3763501"/>
            <a:ext cx="1615105" cy="21503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6CF6E2-9285-E679-38EB-07021D98A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050" y="3726016"/>
            <a:ext cx="2414750" cy="20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33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web autour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D23B669-A189-2B0C-D5BE-00A49DA9E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599" y="1825625"/>
            <a:ext cx="6558801" cy="43513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38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</a:t>
            </a:r>
            <a:r>
              <a:rPr lang="fr-FR" dirty="0" err="1"/>
              <a:t>cognition.run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Cognition permet dans son outil de prévisualisation de ne se soucier que de cette partie &lt;script&gt;.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45878ACE-EAB2-9C18-8A46-625450DAE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" t="63113" r="-143" b="5460"/>
          <a:stretch/>
        </p:blipFill>
        <p:spPr>
          <a:xfrm>
            <a:off x="2653485" y="3559278"/>
            <a:ext cx="6885029" cy="14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50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Cognition.run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38EE952-670A-C245-99FB-C369E22C8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6800" y="1880394"/>
            <a:ext cx="7518400" cy="4241800"/>
          </a:xfrm>
        </p:spPr>
      </p:pic>
    </p:spTree>
    <p:extLst>
      <p:ext uri="{BB962C8B-B14F-4D97-AF65-F5344CB8AC3E}">
        <p14:creationId xmlns:p14="http://schemas.microsoft.com/office/powerpoint/2010/main" val="2811240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Cognition.run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B567D9B-3CD8-D644-A81D-ED6BACF0C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0930" y="1567398"/>
            <a:ext cx="8050589" cy="4612464"/>
          </a:xfrm>
        </p:spPr>
      </p:pic>
    </p:spTree>
    <p:extLst>
      <p:ext uri="{BB962C8B-B14F-4D97-AF65-F5344CB8AC3E}">
        <p14:creationId xmlns:p14="http://schemas.microsoft.com/office/powerpoint/2010/main" val="346147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Cognition.run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27853F-7CBA-0B84-59A0-5E8F7E367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2325" y="1348914"/>
            <a:ext cx="9727350" cy="53611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5EA5984-3CC7-38E0-DC45-09449A41F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80" y="193150"/>
            <a:ext cx="1753928" cy="4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0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Comprendre l’architecture </a:t>
            </a:r>
            <a:r>
              <a:rPr lang="fr-FR" i="1" dirty="0" err="1"/>
              <a:t>jsPsych</a:t>
            </a:r>
            <a:r>
              <a:rPr lang="fr-FR" dirty="0"/>
              <a:t>,</a:t>
            </a:r>
          </a:p>
          <a:p>
            <a:r>
              <a:rPr lang="fr-FR" dirty="0"/>
              <a:t>Comprendre l’architecture web qui englobe notre code,</a:t>
            </a:r>
          </a:p>
          <a:p>
            <a:r>
              <a:rPr lang="fr-FR" dirty="0"/>
              <a:t>Pouvoir utiliser </a:t>
            </a:r>
            <a:r>
              <a:rPr lang="fr-FR" i="1" dirty="0" err="1"/>
              <a:t>cognition.run</a:t>
            </a:r>
            <a:r>
              <a:rPr lang="fr-FR" i="1" dirty="0"/>
              <a:t> </a:t>
            </a:r>
            <a:r>
              <a:rPr lang="fr-FR" dirty="0"/>
              <a:t>pour coder, </a:t>
            </a:r>
          </a:p>
          <a:p>
            <a:r>
              <a:rPr lang="fr-FR" dirty="0"/>
              <a:t>Pouvoir mettre en place une expérience,</a:t>
            </a:r>
          </a:p>
          <a:p>
            <a:r>
              <a:rPr lang="fr-FR" dirty="0"/>
              <a:t>Pouvoir récupérer les données de son expérience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4386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Cognition.run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27853F-7CBA-0B84-59A0-5E8F7E367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2325" y="1348914"/>
            <a:ext cx="9727350" cy="536113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8EB020-FD3C-BF3F-D769-7E33236BF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051" y="1361607"/>
            <a:ext cx="9727350" cy="53744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16E1D71-C00C-5F05-4DCD-EC786C388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80" y="193150"/>
            <a:ext cx="1753928" cy="4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1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Coder une expérience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dirty="0"/>
              <a:t>Exemple de création de code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07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Récupérer ses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Deux possibilités :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i="1" dirty="0"/>
              <a:t>Récupérer via </a:t>
            </a:r>
            <a:r>
              <a:rPr lang="fr-FR" i="1" dirty="0" err="1"/>
              <a:t>cognition.run</a:t>
            </a:r>
            <a:r>
              <a:rPr lang="fr-FR" i="1" dirty="0"/>
              <a:t>, </a:t>
            </a:r>
          </a:p>
          <a:p>
            <a:pPr marL="0" indent="0">
              <a:buNone/>
            </a:pPr>
            <a:r>
              <a:rPr lang="fr-FR" i="1" dirty="0"/>
              <a:t>Configurer via un serveur.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306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Récupérer ses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i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6E50D37-7B47-9F55-0BF5-35304E7C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6" y="1825625"/>
            <a:ext cx="9586452" cy="38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87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275BA-641D-BB4D-B364-23EA9414B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616" y="964179"/>
            <a:ext cx="9144000" cy="2810027"/>
          </a:xfrm>
        </p:spPr>
        <p:txBody>
          <a:bodyPr anchor="t">
            <a:normAutofit/>
          </a:bodyPr>
          <a:lstStyle/>
          <a:p>
            <a:r>
              <a:rPr lang="fr-FR" dirty="0"/>
              <a:t>Workshop </a:t>
            </a:r>
            <a:r>
              <a:rPr lang="fr-FR" dirty="0" err="1"/>
              <a:t>jsPsych</a:t>
            </a:r>
            <a:br>
              <a:rPr lang="fr-FR" dirty="0"/>
            </a:br>
            <a:br>
              <a:rPr lang="fr-FR" dirty="0"/>
            </a:br>
            <a:r>
              <a:rPr lang="fr-FR" sz="4000" i="1" dirty="0"/>
              <a:t>Session 2 – </a:t>
            </a:r>
            <a:r>
              <a:rPr lang="fr-FR" sz="4000" b="1" i="1" dirty="0"/>
              <a:t>Notions avancées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BCFD5-A313-A040-B04E-87DC47D63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8059"/>
            <a:ext cx="9144000" cy="1655762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082BE2-91B7-0849-A8F3-E3FC7311E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14"/>
          <a:stretch/>
        </p:blipFill>
        <p:spPr>
          <a:xfrm>
            <a:off x="4895733" y="4303021"/>
            <a:ext cx="2400534" cy="1528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EA1F3F-77B3-6240-857D-E988A5EB3F0B}"/>
              </a:ext>
            </a:extLst>
          </p:cNvPr>
          <p:cNvSpPr/>
          <p:nvPr/>
        </p:nvSpPr>
        <p:spPr>
          <a:xfrm>
            <a:off x="6621596" y="5618749"/>
            <a:ext cx="400692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EA953-881E-4943-86E0-1FC5FEE2E4B2}"/>
              </a:ext>
            </a:extLst>
          </p:cNvPr>
          <p:cNvSpPr/>
          <p:nvPr/>
        </p:nvSpPr>
        <p:spPr>
          <a:xfrm>
            <a:off x="4957183" y="5680393"/>
            <a:ext cx="400692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F44E559-B4F0-09D6-6B81-C9299BB82D33}"/>
              </a:ext>
            </a:extLst>
          </p:cNvPr>
          <p:cNvCxnSpPr>
            <a:cxnSpLocks/>
          </p:cNvCxnSpPr>
          <p:nvPr/>
        </p:nvCxnSpPr>
        <p:spPr>
          <a:xfrm>
            <a:off x="4144824" y="2284525"/>
            <a:ext cx="410170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753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Objectifs de la session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Etat des lieux des outils pour l’expérimentation en ligne.</a:t>
            </a:r>
          </a:p>
          <a:p>
            <a:r>
              <a:rPr lang="fr-FR" dirty="0"/>
              <a:t>Choix d’un outil.</a:t>
            </a:r>
          </a:p>
          <a:p>
            <a:r>
              <a:rPr lang="fr-FR" dirty="0"/>
              <a:t>Création d’une banque de tests.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85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3A9D3494-9CCB-A4CC-892E-9DD2EFC37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146107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Etat des lieux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jungle de l’expérimentation en ligne</a:t>
            </a:r>
          </a:p>
        </p:txBody>
      </p:sp>
      <p:pic>
        <p:nvPicPr>
          <p:cNvPr id="4" name="Picture 2" descr="jsPsych">
            <a:extLst>
              <a:ext uri="{FF2B5EF4-FFF2-40B4-BE49-F238E27FC236}">
                <a16:creationId xmlns:a16="http://schemas.microsoft.com/office/drawing/2014/main" id="{721AA1D8-6267-6E45-CB02-176945DB1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92" y="1725802"/>
            <a:ext cx="2744213" cy="144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lific : informations à savoir &amp;amp;amp; avis d&amp;amp;#39;utilisateurs">
            <a:extLst>
              <a:ext uri="{FF2B5EF4-FFF2-40B4-BE49-F238E27FC236}">
                <a16:creationId xmlns:a16="http://schemas.microsoft.com/office/drawing/2014/main" id="{989F45DE-9D6C-1F74-CB2A-DC1243A07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96" y="3061585"/>
            <a:ext cx="1861879" cy="186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Pavlovia">
            <a:extLst>
              <a:ext uri="{FF2B5EF4-FFF2-40B4-BE49-F238E27FC236}">
                <a16:creationId xmlns:a16="http://schemas.microsoft.com/office/drawing/2014/main" id="{65CCD5BB-F570-01F9-E193-6EE602F2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61" y="3736973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BCAC23-FA38-1EEF-792F-5CCF425F1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93" y="5054233"/>
            <a:ext cx="1726071" cy="1440712"/>
          </a:xfrm>
          <a:prstGeom prst="rect">
            <a:avLst/>
          </a:prstGeom>
        </p:spPr>
      </p:pic>
      <p:pic>
        <p:nvPicPr>
          <p:cNvPr id="9" name="Picture 14" descr="Description, Programming Languages, Similar Projects of Lab.js - GitPlanet">
            <a:extLst>
              <a:ext uri="{FF2B5EF4-FFF2-40B4-BE49-F238E27FC236}">
                <a16:creationId xmlns:a16="http://schemas.microsoft.com/office/drawing/2014/main" id="{E8071FF2-AD76-9116-8B2C-9D036CB0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041" y="2361350"/>
            <a:ext cx="863035" cy="8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 Guide 2020 Contributors: Gorilla Experiment Builder -  BehavioralEconomics.com | The BE Hub">
            <a:extLst>
              <a:ext uri="{FF2B5EF4-FFF2-40B4-BE49-F238E27FC236}">
                <a16:creationId xmlns:a16="http://schemas.microsoft.com/office/drawing/2014/main" id="{B01B918E-887E-B49D-25BB-B949DE4CA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416" y="4627033"/>
            <a:ext cx="2012458" cy="20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1EF6E9-954C-7C3C-6BEC-561ACE3B2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92" y="3800647"/>
            <a:ext cx="3336885" cy="14198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71BC31-9FDB-A946-EF85-F33B85061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642" y="5794375"/>
            <a:ext cx="1574800" cy="698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0A5CB70-9ECB-7906-D51D-54B9618A45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1033" y="589666"/>
            <a:ext cx="1866900" cy="584200"/>
          </a:xfrm>
          <a:prstGeom prst="rect">
            <a:avLst/>
          </a:prstGeom>
        </p:spPr>
      </p:pic>
      <p:pic>
        <p:nvPicPr>
          <p:cNvPr id="1028" name="Picture 4" descr="PsyToolkit - YouTube">
            <a:extLst>
              <a:ext uri="{FF2B5EF4-FFF2-40B4-BE49-F238E27FC236}">
                <a16:creationId xmlns:a16="http://schemas.microsoft.com/office/drawing/2014/main" id="{AE7A1298-E907-1308-90B0-47EBF228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055" y="2575736"/>
            <a:ext cx="1019053" cy="101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ndProbe">
            <a:extLst>
              <a:ext uri="{FF2B5EF4-FFF2-40B4-BE49-F238E27FC236}">
                <a16:creationId xmlns:a16="http://schemas.microsoft.com/office/drawing/2014/main" id="{3576315F-C63A-44EE-4496-EF9F7ED3B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7473" r="11722" b="7917"/>
          <a:stretch/>
        </p:blipFill>
        <p:spPr bwMode="auto">
          <a:xfrm>
            <a:off x="4070522" y="5224397"/>
            <a:ext cx="1297923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B51F0E6-6337-A61E-EEF5-1F9D7A086C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6927" y="5363830"/>
            <a:ext cx="1072490" cy="916658"/>
          </a:xfrm>
          <a:prstGeom prst="rect">
            <a:avLst/>
          </a:prstGeom>
        </p:spPr>
      </p:pic>
      <p:pic>
        <p:nvPicPr>
          <p:cNvPr id="1032" name="Picture 8" descr="Cogsci.nl · GitHub">
            <a:extLst>
              <a:ext uri="{FF2B5EF4-FFF2-40B4-BE49-F238E27FC236}">
                <a16:creationId xmlns:a16="http://schemas.microsoft.com/office/drawing/2014/main" id="{56909680-C7A4-4A2D-B61B-7C4CA8D9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96" y="2620762"/>
            <a:ext cx="854261" cy="8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altrics launches survey programming capabilities - Digital Media  Marketing News">
            <a:extLst>
              <a:ext uri="{FF2B5EF4-FFF2-40B4-BE49-F238E27FC236}">
                <a16:creationId xmlns:a16="http://schemas.microsoft.com/office/drawing/2014/main" id="{7921B5F2-EB7B-8FDB-739C-E0960DDF5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910" y="4134383"/>
            <a:ext cx="1810670" cy="7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Mechanical Turk — Wikipédia">
            <a:extLst>
              <a:ext uri="{FF2B5EF4-FFF2-40B4-BE49-F238E27FC236}">
                <a16:creationId xmlns:a16="http://schemas.microsoft.com/office/drawing/2014/main" id="{908040DD-A4A9-6BEB-0517-3D8D76AD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288" y="4583889"/>
            <a:ext cx="1005888" cy="10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quisit 6:Amazon.ca:Appstore for Android">
            <a:extLst>
              <a:ext uri="{FF2B5EF4-FFF2-40B4-BE49-F238E27FC236}">
                <a16:creationId xmlns:a16="http://schemas.microsoft.com/office/drawing/2014/main" id="{EDC58B13-2B3D-0D70-EB62-786F6408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35" y="5797908"/>
            <a:ext cx="1631273" cy="79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7DDA065-2622-83C7-5EBC-104EB64D5A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85624" y="2716076"/>
            <a:ext cx="1465276" cy="44422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8F741D5-7F50-A260-D340-E02C73929A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7292" y="1474632"/>
            <a:ext cx="2487481" cy="415796"/>
          </a:xfrm>
          <a:prstGeom prst="rect">
            <a:avLst/>
          </a:prstGeom>
        </p:spPr>
      </p:pic>
      <p:pic>
        <p:nvPicPr>
          <p:cNvPr id="1040" name="Picture 16" descr="Open Science Tools Ltd.">
            <a:extLst>
              <a:ext uri="{FF2B5EF4-FFF2-40B4-BE49-F238E27FC236}">
                <a16:creationId xmlns:a16="http://schemas.microsoft.com/office/drawing/2014/main" id="{414790D6-2669-4057-827D-152D8D05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29" y="3160603"/>
            <a:ext cx="739250" cy="73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0709880-4700-5D77-333B-5FED38058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51" b="8758"/>
          <a:stretch/>
        </p:blipFill>
        <p:spPr bwMode="auto">
          <a:xfrm>
            <a:off x="2196366" y="2484373"/>
            <a:ext cx="953960" cy="101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115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B5E8D-B92F-7E4E-AFF7-01632966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besoins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79BC8-9005-2043-B2E7-F042EC538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Sonic interaction design (</a:t>
            </a:r>
            <a:r>
              <a:rPr lang="fr-FR" i="1" dirty="0" err="1"/>
              <a:t>Franinovic</a:t>
            </a:r>
            <a:r>
              <a:rPr lang="fr-FR" i="1" dirty="0"/>
              <a:t>, </a:t>
            </a:r>
            <a:r>
              <a:rPr lang="fr-FR" i="1" dirty="0" err="1"/>
              <a:t>Serafin</a:t>
            </a:r>
            <a:r>
              <a:rPr lang="fr-FR" i="1" dirty="0"/>
              <a:t>; 2012)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sz="2000" i="1" dirty="0"/>
              <a:t>https://</a:t>
            </a:r>
            <a:r>
              <a:rPr lang="fr-FR" sz="2000" i="1" dirty="0" err="1"/>
              <a:t>nubo.ircam.fr</a:t>
            </a:r>
            <a:r>
              <a:rPr lang="fr-FR" sz="2000" i="1" dirty="0"/>
              <a:t>/</a:t>
            </a:r>
            <a:r>
              <a:rPr lang="fr-FR" sz="2000" i="1" dirty="0" err="1"/>
              <a:t>index.php</a:t>
            </a:r>
            <a:r>
              <a:rPr lang="fr-FR" sz="2000" i="1" dirty="0"/>
              <a:t>/s/aPorzEz9g546PyS</a:t>
            </a:r>
          </a:p>
          <a:p>
            <a:endParaRPr lang="fr-FR" i="1" dirty="0"/>
          </a:p>
          <a:p>
            <a:r>
              <a:rPr lang="fr-FR" i="1" dirty="0" err="1"/>
              <a:t>Measurement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persons</a:t>
            </a:r>
            <a:r>
              <a:rPr lang="fr-FR" i="1" dirty="0"/>
              <a:t> : Theory, Methods and </a:t>
            </a:r>
            <a:r>
              <a:rPr lang="fr-FR" i="1" dirty="0" err="1"/>
              <a:t>Implementation</a:t>
            </a:r>
            <a:r>
              <a:rPr lang="fr-FR" i="1" dirty="0"/>
              <a:t> Areas (</a:t>
            </a:r>
            <a:r>
              <a:rPr lang="fr-FR" i="1" dirty="0" err="1"/>
              <a:t>Berglund</a:t>
            </a:r>
            <a:r>
              <a:rPr lang="fr-FR" i="1" dirty="0"/>
              <a:t>, B. Rossi, </a:t>
            </a:r>
            <a:r>
              <a:rPr lang="fr-FR" i="1" dirty="0" err="1"/>
              <a:t>T</a:t>
            </a:r>
            <a:r>
              <a:rPr lang="fr-FR" i="1" dirty="0"/>
              <a:t>. Townsend, R. </a:t>
            </a:r>
            <a:r>
              <a:rPr lang="fr-FR" i="1" dirty="0" err="1"/>
              <a:t>Pendrill</a:t>
            </a:r>
            <a:r>
              <a:rPr lang="fr-FR" i="1" dirty="0"/>
              <a:t>; 2011)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sz="2000" i="1" dirty="0"/>
              <a:t>https://</a:t>
            </a:r>
            <a:r>
              <a:rPr lang="fr-FR" sz="2000" i="1" dirty="0" err="1"/>
              <a:t>nubo.ircam.fr</a:t>
            </a:r>
            <a:r>
              <a:rPr lang="fr-FR" sz="2000" i="1" dirty="0"/>
              <a:t>/</a:t>
            </a:r>
            <a:r>
              <a:rPr lang="fr-FR" sz="2000" i="1" dirty="0" err="1"/>
              <a:t>index.php</a:t>
            </a:r>
            <a:r>
              <a:rPr lang="fr-FR" sz="2000" i="1" dirty="0"/>
              <a:t>/s/9eK2y3pFGYCJiXR</a:t>
            </a:r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66100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B5E8D-B92F-7E4E-AFF7-01632966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besoins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4C5B84FC-4664-52A1-9593-A0BA3DAC7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77" t="-14976" r="-178" b="14976"/>
          <a:stretch/>
        </p:blipFill>
        <p:spPr>
          <a:xfrm>
            <a:off x="4643359" y="-385480"/>
            <a:ext cx="6455171" cy="6711033"/>
          </a:xfrm>
        </p:spPr>
      </p:pic>
    </p:spTree>
    <p:extLst>
      <p:ext uri="{BB962C8B-B14F-4D97-AF65-F5344CB8AC3E}">
        <p14:creationId xmlns:p14="http://schemas.microsoft.com/office/powerpoint/2010/main" val="408260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18B74-24E4-8E4F-B791-AB320570B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trois </a:t>
            </a:r>
            <a:r>
              <a:rPr lang="fr-FR" dirty="0" err="1"/>
              <a:t>languages</a:t>
            </a:r>
            <a:r>
              <a:rPr lang="fr-FR" dirty="0"/>
              <a:t> du web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Script — Wikipédia">
            <a:extLst>
              <a:ext uri="{FF2B5EF4-FFF2-40B4-BE49-F238E27FC236}">
                <a16:creationId xmlns:a16="http://schemas.microsoft.com/office/drawing/2014/main" id="{7A14F48E-F4EE-23A4-D09F-71AF9596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963" y="3729509"/>
            <a:ext cx="903442" cy="9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euilles de style en cascade — Wikipédia">
            <a:extLst>
              <a:ext uri="{FF2B5EF4-FFF2-40B4-BE49-F238E27FC236}">
                <a16:creationId xmlns:a16="http://schemas.microsoft.com/office/drawing/2014/main" id="{AAD14E84-1F1D-8DAA-64A0-3A89F55B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9" y="2625070"/>
            <a:ext cx="628333" cy="8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ypertext Markup Language — Wikipédia">
            <a:extLst>
              <a:ext uri="{FF2B5EF4-FFF2-40B4-BE49-F238E27FC236}">
                <a16:creationId xmlns:a16="http://schemas.microsoft.com/office/drawing/2014/main" id="{CE09886F-D706-9343-187F-444673F1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203" y="4856957"/>
            <a:ext cx="903443" cy="90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9FCB682-D8BD-75E3-0240-F6FE08A6472B}"/>
              </a:ext>
            </a:extLst>
          </p:cNvPr>
          <p:cNvCxnSpPr>
            <a:cxnSpLocks/>
          </p:cNvCxnSpPr>
          <p:nvPr/>
        </p:nvCxnSpPr>
        <p:spPr>
          <a:xfrm flipV="1">
            <a:off x="5418218" y="3068309"/>
            <a:ext cx="1159985" cy="661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024CBB9-778A-AC2B-3B16-FE3144BC9138}"/>
              </a:ext>
            </a:extLst>
          </p:cNvPr>
          <p:cNvCxnSpPr>
            <a:cxnSpLocks/>
          </p:cNvCxnSpPr>
          <p:nvPr/>
        </p:nvCxnSpPr>
        <p:spPr>
          <a:xfrm>
            <a:off x="5418218" y="4409039"/>
            <a:ext cx="1145141" cy="5769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4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- Faire écouter 4 sons par le sujet,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- Puis questionnaire pour déterminer </a:t>
            </a:r>
            <a:r>
              <a:rPr lang="fr-FR" i="1" dirty="0"/>
              <a:t>Best / </a:t>
            </a:r>
            <a:r>
              <a:rPr lang="fr-FR" i="1" dirty="0" err="1"/>
              <a:t>Worst</a:t>
            </a:r>
            <a:r>
              <a:rPr lang="fr-FR" i="1" dirty="0"/>
              <a:t>,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0761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- Faire écouter 4 sons par le sujet, autant qu’il le veut,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- Puis questionnaire pour déterminer </a:t>
            </a:r>
            <a:r>
              <a:rPr lang="fr-FR" i="1" dirty="0"/>
              <a:t>Best / </a:t>
            </a:r>
            <a:r>
              <a:rPr lang="fr-FR" i="1" dirty="0" err="1"/>
              <a:t>Worst</a:t>
            </a:r>
            <a:r>
              <a:rPr lang="fr-FR" i="1" dirty="0"/>
              <a:t>,</a:t>
            </a:r>
          </a:p>
          <a:p>
            <a:pPr marL="0" indent="0">
              <a:buNone/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478305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- Faire écouter 4 sons par le sujet, autant qu’il le veut,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- Puis questionnaire pour déterminer </a:t>
            </a:r>
            <a:r>
              <a:rPr lang="fr-FR" i="1" dirty="0"/>
              <a:t>Best / </a:t>
            </a:r>
            <a:r>
              <a:rPr lang="fr-FR" i="1" dirty="0" err="1"/>
              <a:t>Worst</a:t>
            </a:r>
            <a:r>
              <a:rPr lang="fr-FR" i="1" dirty="0"/>
              <a:t>,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	- </a:t>
            </a:r>
            <a:r>
              <a:rPr lang="fr-FR" dirty="0"/>
              <a:t>Recommencer avec 4 autres sons,</a:t>
            </a:r>
          </a:p>
          <a:p>
            <a:pPr marL="0" indent="0">
              <a:buNone/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4900845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Besoin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- Faire écouter 4 sons (de la première séquence) par le sujet, 		   autant qu’il le veut,</a:t>
            </a:r>
          </a:p>
          <a:p>
            <a:pPr marL="0" indent="0">
              <a:buNone/>
            </a:pPr>
            <a:r>
              <a:rPr lang="fr-FR" dirty="0"/>
              <a:t>	- Puis questionnaire pour déterminer </a:t>
            </a:r>
            <a:r>
              <a:rPr lang="fr-FR" i="1" dirty="0"/>
              <a:t>Best / </a:t>
            </a:r>
            <a:r>
              <a:rPr lang="fr-FR" i="1" dirty="0" err="1"/>
              <a:t>Worst</a:t>
            </a:r>
            <a:r>
              <a:rPr lang="fr-FR" i="1" dirty="0"/>
              <a:t>,</a:t>
            </a:r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	- </a:t>
            </a:r>
            <a:r>
              <a:rPr lang="fr-FR" dirty="0"/>
              <a:t>Recommencer avec les 4 autres sons de la seconde séquence,</a:t>
            </a:r>
          </a:p>
          <a:p>
            <a:pPr marL="0" indent="0">
              <a:buNone/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801012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19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4060007" cy="3930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- Ecoute 4 sons	</a:t>
            </a:r>
            <a:r>
              <a:rPr lang="fr-FR" sz="1400" i="1" dirty="0">
                <a:solidFill>
                  <a:schemeClr val="tx1"/>
                </a:solidFill>
              </a:rPr>
              <a:t>autant qu’il veut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3625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</p:txBody>
      </p:sp>
    </p:spTree>
    <p:extLst>
      <p:ext uri="{BB962C8B-B14F-4D97-AF65-F5344CB8AC3E}">
        <p14:creationId xmlns:p14="http://schemas.microsoft.com/office/powerpoint/2010/main" val="27263035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0448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840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57B03-FFEC-A448-9754-A9CC40CD73DE}"/>
              </a:ext>
            </a:extLst>
          </p:cNvPr>
          <p:cNvSpPr/>
          <p:nvPr/>
        </p:nvSpPr>
        <p:spPr>
          <a:xfrm>
            <a:off x="943507" y="3311608"/>
            <a:ext cx="7306641" cy="70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surveyMultiChoice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Deux questions. 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2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Script — Wikipédia">
            <a:extLst>
              <a:ext uri="{FF2B5EF4-FFF2-40B4-BE49-F238E27FC236}">
                <a16:creationId xmlns:a16="http://schemas.microsoft.com/office/drawing/2014/main" id="{7A14F48E-F4EE-23A4-D09F-71AF9596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5461161"/>
            <a:ext cx="598477" cy="59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euilles de style en cascade — Wikipédia">
            <a:extLst>
              <a:ext uri="{FF2B5EF4-FFF2-40B4-BE49-F238E27FC236}">
                <a16:creationId xmlns:a16="http://schemas.microsoft.com/office/drawing/2014/main" id="{AAD14E84-1F1D-8DAA-64A0-3A89F55B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69" y="2779772"/>
            <a:ext cx="473671" cy="6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ypertext Markup Language — Wikipédia">
            <a:extLst>
              <a:ext uri="{FF2B5EF4-FFF2-40B4-BE49-F238E27FC236}">
                <a16:creationId xmlns:a16="http://schemas.microsoft.com/office/drawing/2014/main" id="{CE09886F-D706-9343-187F-444673F1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53" y="4455288"/>
            <a:ext cx="713791" cy="7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incipaux langages web (html, css, javascript, php) leur rôle">
            <a:extLst>
              <a:ext uri="{FF2B5EF4-FFF2-40B4-BE49-F238E27FC236}">
                <a16:creationId xmlns:a16="http://schemas.microsoft.com/office/drawing/2014/main" id="{393C44BF-FDB5-42D1-CB9A-75AC39C57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53" b="24675"/>
          <a:stretch/>
        </p:blipFill>
        <p:spPr bwMode="auto">
          <a:xfrm>
            <a:off x="993067" y="2431370"/>
            <a:ext cx="2634053" cy="28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268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57B03-FFEC-A448-9754-A9CC40CD73DE}"/>
              </a:ext>
            </a:extLst>
          </p:cNvPr>
          <p:cNvSpPr/>
          <p:nvPr/>
        </p:nvSpPr>
        <p:spPr>
          <a:xfrm>
            <a:off x="943507" y="3311608"/>
            <a:ext cx="7306641" cy="7055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surveyMultiChoice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Deux questions. 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FB13B5-A75C-5B40-90BB-D57D6AB92BE3}"/>
              </a:ext>
            </a:extLst>
          </p:cNvPr>
          <p:cNvSpPr/>
          <p:nvPr/>
        </p:nvSpPr>
        <p:spPr>
          <a:xfrm>
            <a:off x="5819454" y="533350"/>
            <a:ext cx="4510355" cy="6813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Séquence .</a:t>
            </a:r>
            <a:r>
              <a:rPr lang="fr-FR" b="1" dirty="0" err="1">
                <a:solidFill>
                  <a:schemeClr val="tx1"/>
                </a:solidFill>
              </a:rPr>
              <a:t>json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500291-EBF5-5440-BF1A-4EC56A42A86E}"/>
              </a:ext>
            </a:extLst>
          </p:cNvPr>
          <p:cNvCxnSpPr>
            <a:cxnSpLocks/>
          </p:cNvCxnSpPr>
          <p:nvPr/>
        </p:nvCxnSpPr>
        <p:spPr>
          <a:xfrm flipH="1">
            <a:off x="4099389" y="1214748"/>
            <a:ext cx="2301411" cy="52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78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57B03-FFEC-A448-9754-A9CC40CD73DE}"/>
              </a:ext>
            </a:extLst>
          </p:cNvPr>
          <p:cNvSpPr/>
          <p:nvPr/>
        </p:nvSpPr>
        <p:spPr>
          <a:xfrm>
            <a:off x="943507" y="3311607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surveyMultiChoice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Deux questions. 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FB13B5-A75C-5B40-90BB-D57D6AB92BE3}"/>
              </a:ext>
            </a:extLst>
          </p:cNvPr>
          <p:cNvSpPr/>
          <p:nvPr/>
        </p:nvSpPr>
        <p:spPr>
          <a:xfrm>
            <a:off x="5819454" y="533350"/>
            <a:ext cx="4510355" cy="6813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Séquence .</a:t>
            </a:r>
            <a:r>
              <a:rPr lang="fr-FR" b="1" dirty="0" err="1">
                <a:solidFill>
                  <a:schemeClr val="tx1"/>
                </a:solidFill>
              </a:rPr>
              <a:t>json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500291-EBF5-5440-BF1A-4EC56A42A86E}"/>
              </a:ext>
            </a:extLst>
          </p:cNvPr>
          <p:cNvCxnSpPr>
            <a:cxnSpLocks/>
          </p:cNvCxnSpPr>
          <p:nvPr/>
        </p:nvCxnSpPr>
        <p:spPr>
          <a:xfrm flipH="1">
            <a:off x="4099389" y="1214748"/>
            <a:ext cx="2301411" cy="52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5DC95-58F3-0842-AC69-DBF3A59B5118}"/>
              </a:ext>
            </a:extLst>
          </p:cNvPr>
          <p:cNvSpPr/>
          <p:nvPr/>
        </p:nvSpPr>
        <p:spPr>
          <a:xfrm>
            <a:off x="994877" y="384863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Message d’erreur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0279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BWS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Questionnaire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Message de fin d’expérience etc.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992F1-BE29-3249-A8C6-2CA0FEBF94B2}"/>
              </a:ext>
            </a:extLst>
          </p:cNvPr>
          <p:cNvSpPr/>
          <p:nvPr/>
        </p:nvSpPr>
        <p:spPr>
          <a:xfrm>
            <a:off x="883576" y="2171274"/>
            <a:ext cx="7438491" cy="2830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3CADF-1203-C148-AFB5-51FA23F71C31}"/>
              </a:ext>
            </a:extLst>
          </p:cNvPr>
          <p:cNvSpPr/>
          <p:nvPr/>
        </p:nvSpPr>
        <p:spPr>
          <a:xfrm>
            <a:off x="943507" y="2247455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4 choix de sons +  </a:t>
            </a:r>
            <a:r>
              <a:rPr lang="fr-FR" i="1" dirty="0">
                <a:solidFill>
                  <a:schemeClr val="tx1"/>
                </a:solidFill>
              </a:rPr>
              <a:t>continuer </a:t>
            </a:r>
            <a:endParaRPr lang="fr-FR" b="1" i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3CB78-90A3-B845-82AB-3F021FCD98BE}"/>
              </a:ext>
            </a:extLst>
          </p:cNvPr>
          <p:cNvSpPr/>
          <p:nvPr/>
        </p:nvSpPr>
        <p:spPr>
          <a:xfrm>
            <a:off x="994877" y="278781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audioKeyboardResponse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Lecture du son correspondant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57B03-FFEC-A448-9754-A9CC40CD73DE}"/>
              </a:ext>
            </a:extLst>
          </p:cNvPr>
          <p:cNvSpPr/>
          <p:nvPr/>
        </p:nvSpPr>
        <p:spPr>
          <a:xfrm>
            <a:off x="943507" y="3311607"/>
            <a:ext cx="7306641" cy="993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surveyMultiChoice</a:t>
            </a:r>
            <a:r>
              <a:rPr lang="fr-FR" b="1" dirty="0">
                <a:solidFill>
                  <a:schemeClr val="tx1"/>
                </a:solidFill>
              </a:rPr>
              <a:t>		</a:t>
            </a:r>
            <a:r>
              <a:rPr lang="fr-FR" dirty="0">
                <a:solidFill>
                  <a:schemeClr val="tx1"/>
                </a:solidFill>
              </a:rPr>
              <a:t>Deux questions. </a:t>
            </a:r>
            <a:endParaRPr lang="fr-FR" b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r>
              <a:rPr lang="fr-FR" i="1" dirty="0" err="1">
                <a:solidFill>
                  <a:schemeClr val="tx1"/>
                </a:solidFill>
              </a:rPr>
              <a:t>cond</a:t>
            </a:r>
            <a:r>
              <a:rPr lang="fr-FR" i="1" dirty="0">
                <a:solidFill>
                  <a:schemeClr val="tx1"/>
                </a:solidFill>
              </a:rPr>
              <a:t>.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CFB13B5-A75C-5B40-90BB-D57D6AB92BE3}"/>
              </a:ext>
            </a:extLst>
          </p:cNvPr>
          <p:cNvSpPr/>
          <p:nvPr/>
        </p:nvSpPr>
        <p:spPr>
          <a:xfrm>
            <a:off x="5819454" y="533350"/>
            <a:ext cx="4510355" cy="6813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Séquence .</a:t>
            </a:r>
            <a:r>
              <a:rPr lang="fr-FR" b="1" dirty="0" err="1">
                <a:solidFill>
                  <a:schemeClr val="tx1"/>
                </a:solidFill>
              </a:rPr>
              <a:t>json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500291-EBF5-5440-BF1A-4EC56A42A86E}"/>
              </a:ext>
            </a:extLst>
          </p:cNvPr>
          <p:cNvCxnSpPr>
            <a:cxnSpLocks/>
          </p:cNvCxnSpPr>
          <p:nvPr/>
        </p:nvCxnSpPr>
        <p:spPr>
          <a:xfrm flipH="1">
            <a:off x="4099389" y="1214748"/>
            <a:ext cx="2301411" cy="52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5DC95-58F3-0842-AC69-DBF3A59B5118}"/>
              </a:ext>
            </a:extLst>
          </p:cNvPr>
          <p:cNvSpPr/>
          <p:nvPr/>
        </p:nvSpPr>
        <p:spPr>
          <a:xfrm>
            <a:off x="994877" y="3848631"/>
            <a:ext cx="6371694" cy="3971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Message d’erreur</a:t>
            </a: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66DF913-D41A-2348-BC03-A07472991527}"/>
              </a:ext>
            </a:extLst>
          </p:cNvPr>
          <p:cNvSpPr/>
          <p:nvPr/>
        </p:nvSpPr>
        <p:spPr>
          <a:xfrm>
            <a:off x="7366571" y="5983951"/>
            <a:ext cx="4510355" cy="6813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Data .</a:t>
            </a:r>
            <a:r>
              <a:rPr lang="fr-FR" b="1" dirty="0" err="1">
                <a:solidFill>
                  <a:schemeClr val="tx1"/>
                </a:solidFill>
              </a:rPr>
              <a:t>json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CACE2A8-6396-644A-A88C-434A2D772D48}"/>
              </a:ext>
            </a:extLst>
          </p:cNvPr>
          <p:cNvCxnSpPr>
            <a:cxnSpLocks/>
          </p:cNvCxnSpPr>
          <p:nvPr/>
        </p:nvCxnSpPr>
        <p:spPr>
          <a:xfrm>
            <a:off x="3362215" y="6189428"/>
            <a:ext cx="3860518" cy="33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780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Plugin développé par un chercheur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2000" dirty="0" err="1"/>
              <a:t>Kuroki</a:t>
            </a:r>
            <a:r>
              <a:rPr lang="fr-FR" sz="2000" dirty="0"/>
              <a:t>, D. </a:t>
            </a:r>
            <a:r>
              <a:rPr lang="fr-FR" sz="2000" i="1" dirty="0"/>
              <a:t>A new </a:t>
            </a:r>
            <a:r>
              <a:rPr lang="fr-FR" sz="2000" i="1" dirty="0" err="1"/>
              <a:t>jsPsych</a:t>
            </a:r>
            <a:r>
              <a:rPr lang="fr-FR" sz="2000" i="1" dirty="0"/>
              <a:t> plugin for </a:t>
            </a:r>
            <a:r>
              <a:rPr lang="fr-FR" sz="2000" i="1" dirty="0" err="1"/>
              <a:t>psychophysics</a:t>
            </a:r>
            <a:r>
              <a:rPr lang="fr-FR" sz="2000" i="1" dirty="0"/>
              <a:t>, </a:t>
            </a:r>
            <a:r>
              <a:rPr lang="fr-FR" sz="2000" i="1" dirty="0" err="1"/>
              <a:t>providing</a:t>
            </a:r>
            <a:r>
              <a:rPr lang="fr-FR" sz="2000" i="1" dirty="0"/>
              <a:t> </a:t>
            </a:r>
            <a:r>
              <a:rPr lang="fr-FR" sz="2000" i="1" dirty="0" err="1"/>
              <a:t>accurate</a:t>
            </a:r>
            <a:r>
              <a:rPr lang="fr-FR" sz="2000" i="1" dirty="0"/>
              <a:t> display duration and stimulus </a:t>
            </a:r>
            <a:r>
              <a:rPr lang="fr-FR" sz="2000" i="1" dirty="0" err="1"/>
              <a:t>onset</a:t>
            </a:r>
            <a:r>
              <a:rPr lang="fr-FR" sz="2000" i="1" dirty="0"/>
              <a:t> </a:t>
            </a:r>
            <a:r>
              <a:rPr lang="fr-FR" sz="2000" i="1" dirty="0" err="1"/>
              <a:t>asynchrony</a:t>
            </a:r>
            <a:r>
              <a:rPr lang="fr-FR" sz="2000" dirty="0"/>
              <a:t>. </a:t>
            </a:r>
            <a:r>
              <a:rPr lang="fr-FR" sz="2000" dirty="0" err="1"/>
              <a:t>Behav</a:t>
            </a:r>
            <a:r>
              <a:rPr lang="fr-FR" sz="2000" dirty="0"/>
              <a:t> </a:t>
            </a:r>
            <a:r>
              <a:rPr lang="fr-FR" sz="2000" dirty="0" err="1"/>
              <a:t>Res</a:t>
            </a:r>
            <a:r>
              <a:rPr lang="fr-FR" sz="2000" dirty="0"/>
              <a:t> 53, 301–310 (2021). </a:t>
            </a:r>
            <a:r>
              <a:rPr lang="fr-FR" sz="2000" dirty="0">
                <a:hlinkClick r:id="rId3"/>
              </a:rPr>
              <a:t>https://</a:t>
            </a:r>
            <a:r>
              <a:rPr lang="fr-FR" sz="2000" dirty="0" err="1">
                <a:hlinkClick r:id="rId3"/>
              </a:rPr>
              <a:t>doi.org</a:t>
            </a:r>
            <a:r>
              <a:rPr lang="fr-FR" sz="2000" dirty="0">
                <a:hlinkClick r:id="rId3"/>
              </a:rPr>
              <a:t>/10.3758/s13428-020-01445-w</a:t>
            </a:r>
            <a:endParaRPr lang="fr-FR" sz="2000" dirty="0"/>
          </a:p>
          <a:p>
            <a:endParaRPr lang="fr-FR" dirty="0"/>
          </a:p>
          <a:p>
            <a:r>
              <a:rPr lang="fr-FR" dirty="0"/>
              <a:t>Possibilité de contrôler précisément les temps de présentation,</a:t>
            </a:r>
          </a:p>
          <a:p>
            <a:r>
              <a:rPr lang="fr-FR" dirty="0"/>
              <a:t>Possibilité de jouer plusieurs sons en même temps, </a:t>
            </a:r>
          </a:p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2592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 	?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36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883576" y="2171274"/>
            <a:ext cx="7438491" cy="9315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jsPsychPsychophysics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 stimulus + réponse</a:t>
            </a:r>
          </a:p>
        </p:txBody>
      </p:sp>
    </p:spTree>
    <p:extLst>
      <p:ext uri="{BB962C8B-B14F-4D97-AF65-F5344CB8AC3E}">
        <p14:creationId xmlns:p14="http://schemas.microsoft.com/office/powerpoint/2010/main" val="873980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883576" y="2171274"/>
            <a:ext cx="7438491" cy="15479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jsPsychPsychophysics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 stimulus + réponse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2839879"/>
            <a:ext cx="7306641" cy="6944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[NOKEYS]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499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883576" y="2171274"/>
            <a:ext cx="7438491" cy="38391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jsPsychPsychophysics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 stimulus + réponse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2839878"/>
            <a:ext cx="7306641" cy="25746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[NOKEYS]</a:t>
            </a:r>
          </a:p>
          <a:p>
            <a:r>
              <a:rPr lang="fr-FR" i="1" dirty="0" err="1">
                <a:solidFill>
                  <a:schemeClr val="tx1"/>
                </a:solidFill>
              </a:rPr>
              <a:t>on_start</a:t>
            </a:r>
            <a:r>
              <a:rPr lang="fr-FR" i="1" dirty="0">
                <a:solidFill>
                  <a:schemeClr val="tx1"/>
                </a:solidFill>
              </a:rPr>
              <a:t>: </a:t>
            </a:r>
            <a:r>
              <a:rPr lang="fr-FR" i="1" dirty="0" err="1">
                <a:solidFill>
                  <a:schemeClr val="tx1"/>
                </a:solidFill>
              </a:rPr>
              <a:t>function</a:t>
            </a:r>
            <a:r>
              <a:rPr lang="fr-FR" i="1" dirty="0">
                <a:solidFill>
                  <a:schemeClr val="tx1"/>
                </a:solidFill>
              </a:rPr>
              <a:t>() {</a:t>
            </a:r>
          </a:p>
          <a:p>
            <a:r>
              <a:rPr lang="fr-FR" i="1" dirty="0">
                <a:solidFill>
                  <a:schemeClr val="tx1"/>
                </a:solidFill>
              </a:rPr>
              <a:t>	if(</a:t>
            </a:r>
            <a:r>
              <a:rPr lang="fr-FR" i="1" dirty="0" err="1">
                <a:solidFill>
                  <a:schemeClr val="tx1"/>
                </a:solidFill>
              </a:rPr>
              <a:t>response</a:t>
            </a:r>
            <a:r>
              <a:rPr lang="fr-FR" i="1" dirty="0">
                <a:solidFill>
                  <a:schemeClr val="tx1"/>
                </a:solidFill>
              </a:rPr>
              <a:t> = false) {</a:t>
            </a:r>
          </a:p>
          <a:p>
            <a:r>
              <a:rPr lang="fr-FR" i="1" dirty="0">
                <a:solidFill>
                  <a:schemeClr val="tx1"/>
                </a:solidFill>
              </a:rPr>
              <a:t>	stimulus = </a:t>
            </a:r>
            <a:r>
              <a:rPr lang="fr-FR" i="1" dirty="0" err="1">
                <a:solidFill>
                  <a:schemeClr val="tx1"/>
                </a:solidFill>
              </a:rPr>
              <a:t>stimulus.up</a:t>
            </a:r>
            <a:r>
              <a:rPr lang="fr-FR" i="1" dirty="0">
                <a:solidFill>
                  <a:schemeClr val="tx1"/>
                </a:solidFill>
              </a:rPr>
              <a:t> },</a:t>
            </a:r>
          </a:p>
          <a:p>
            <a:r>
              <a:rPr lang="fr-FR" i="1" dirty="0">
                <a:solidFill>
                  <a:schemeClr val="tx1"/>
                </a:solidFill>
              </a:rPr>
              <a:t>	</a:t>
            </a:r>
            <a:r>
              <a:rPr lang="fr-FR" i="1" dirty="0" err="1">
                <a:solidFill>
                  <a:schemeClr val="tx1"/>
                </a:solidFill>
              </a:rPr>
              <a:t>else</a:t>
            </a:r>
            <a:r>
              <a:rPr lang="fr-FR" i="1" dirty="0">
                <a:solidFill>
                  <a:schemeClr val="tx1"/>
                </a:solidFill>
              </a:rPr>
              <a:t> if(</a:t>
            </a:r>
            <a:r>
              <a:rPr lang="fr-FR" i="1" dirty="0" err="1">
                <a:solidFill>
                  <a:schemeClr val="tx1"/>
                </a:solidFill>
              </a:rPr>
              <a:t>response</a:t>
            </a:r>
            <a:r>
              <a:rPr lang="fr-FR" i="1" dirty="0">
                <a:solidFill>
                  <a:schemeClr val="tx1"/>
                </a:solidFill>
              </a:rPr>
              <a:t> = </a:t>
            </a:r>
            <a:r>
              <a:rPr lang="fr-FR" i="1" dirty="0" err="1">
                <a:solidFill>
                  <a:schemeClr val="tx1"/>
                </a:solidFill>
              </a:rPr>
              <a:t>true</a:t>
            </a:r>
            <a:r>
              <a:rPr lang="fr-FR" i="1" dirty="0">
                <a:solidFill>
                  <a:schemeClr val="tx1"/>
                </a:solidFill>
              </a:rPr>
              <a:t>) {</a:t>
            </a:r>
          </a:p>
          <a:p>
            <a:r>
              <a:rPr lang="fr-FR" i="1" dirty="0">
                <a:solidFill>
                  <a:schemeClr val="tx1"/>
                </a:solidFill>
              </a:rPr>
              <a:t>	stimulus = </a:t>
            </a:r>
            <a:r>
              <a:rPr lang="fr-FR" i="1" dirty="0" err="1">
                <a:solidFill>
                  <a:schemeClr val="tx1"/>
                </a:solidFill>
              </a:rPr>
              <a:t>stimulis.down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	}</a:t>
            </a:r>
          </a:p>
          <a:p>
            <a:r>
              <a:rPr lang="fr-FR" i="1" dirty="0">
                <a:solidFill>
                  <a:schemeClr val="tx1"/>
                </a:solidFill>
              </a:rPr>
              <a:t>}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898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4"/>
            <a:ext cx="10515600" cy="4821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r>
              <a:rPr lang="fr-FR" dirty="0">
                <a:solidFill>
                  <a:schemeClr val="tx1"/>
                </a:solidFill>
              </a:rPr>
              <a:t>- Questionnaire.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AFDF6-949B-8948-8F0C-D085971F1FF9}"/>
              </a:ext>
            </a:extLst>
          </p:cNvPr>
          <p:cNvSpPr/>
          <p:nvPr/>
        </p:nvSpPr>
        <p:spPr>
          <a:xfrm>
            <a:off x="883576" y="2171273"/>
            <a:ext cx="7438491" cy="43216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Questionnaire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jsPsychPsychophysics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 stimulus + réponse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2839878"/>
            <a:ext cx="7306641" cy="25746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[NOKEYS]</a:t>
            </a:r>
          </a:p>
          <a:p>
            <a:r>
              <a:rPr lang="fr-FR" i="1" dirty="0" err="1">
                <a:solidFill>
                  <a:schemeClr val="tx1"/>
                </a:solidFill>
              </a:rPr>
              <a:t>on_start</a:t>
            </a:r>
            <a:r>
              <a:rPr lang="fr-FR" i="1" dirty="0">
                <a:solidFill>
                  <a:schemeClr val="tx1"/>
                </a:solidFill>
              </a:rPr>
              <a:t>: </a:t>
            </a:r>
            <a:r>
              <a:rPr lang="fr-FR" i="1" dirty="0" err="1">
                <a:solidFill>
                  <a:schemeClr val="tx1"/>
                </a:solidFill>
              </a:rPr>
              <a:t>function</a:t>
            </a:r>
            <a:r>
              <a:rPr lang="fr-FR" i="1" dirty="0">
                <a:solidFill>
                  <a:schemeClr val="tx1"/>
                </a:solidFill>
              </a:rPr>
              <a:t>() {</a:t>
            </a:r>
          </a:p>
          <a:p>
            <a:r>
              <a:rPr lang="fr-FR" i="1" dirty="0">
                <a:solidFill>
                  <a:schemeClr val="tx1"/>
                </a:solidFill>
              </a:rPr>
              <a:t>	if(</a:t>
            </a:r>
            <a:r>
              <a:rPr lang="fr-FR" i="1" dirty="0" err="1">
                <a:solidFill>
                  <a:schemeClr val="tx1"/>
                </a:solidFill>
              </a:rPr>
              <a:t>response</a:t>
            </a:r>
            <a:r>
              <a:rPr lang="fr-FR" i="1" dirty="0">
                <a:solidFill>
                  <a:schemeClr val="tx1"/>
                </a:solidFill>
              </a:rPr>
              <a:t> = false) {</a:t>
            </a:r>
          </a:p>
          <a:p>
            <a:r>
              <a:rPr lang="fr-FR" i="1" dirty="0">
                <a:solidFill>
                  <a:schemeClr val="tx1"/>
                </a:solidFill>
              </a:rPr>
              <a:t>	stimulus = </a:t>
            </a:r>
            <a:r>
              <a:rPr lang="fr-FR" i="1" dirty="0" err="1">
                <a:solidFill>
                  <a:schemeClr val="tx1"/>
                </a:solidFill>
              </a:rPr>
              <a:t>stimulus.up</a:t>
            </a:r>
            <a:r>
              <a:rPr lang="fr-FR" i="1" dirty="0">
                <a:solidFill>
                  <a:schemeClr val="tx1"/>
                </a:solidFill>
              </a:rPr>
              <a:t> },</a:t>
            </a:r>
          </a:p>
          <a:p>
            <a:r>
              <a:rPr lang="fr-FR" i="1" dirty="0">
                <a:solidFill>
                  <a:schemeClr val="tx1"/>
                </a:solidFill>
              </a:rPr>
              <a:t>	</a:t>
            </a:r>
            <a:r>
              <a:rPr lang="fr-FR" i="1" dirty="0" err="1">
                <a:solidFill>
                  <a:schemeClr val="tx1"/>
                </a:solidFill>
              </a:rPr>
              <a:t>else</a:t>
            </a:r>
            <a:r>
              <a:rPr lang="fr-FR" i="1" dirty="0">
                <a:solidFill>
                  <a:schemeClr val="tx1"/>
                </a:solidFill>
              </a:rPr>
              <a:t> if(</a:t>
            </a:r>
            <a:r>
              <a:rPr lang="fr-FR" i="1" dirty="0" err="1">
                <a:solidFill>
                  <a:schemeClr val="tx1"/>
                </a:solidFill>
              </a:rPr>
              <a:t>response</a:t>
            </a:r>
            <a:r>
              <a:rPr lang="fr-FR" i="1" dirty="0">
                <a:solidFill>
                  <a:schemeClr val="tx1"/>
                </a:solidFill>
              </a:rPr>
              <a:t> = </a:t>
            </a:r>
            <a:r>
              <a:rPr lang="fr-FR" i="1" dirty="0" err="1">
                <a:solidFill>
                  <a:schemeClr val="tx1"/>
                </a:solidFill>
              </a:rPr>
              <a:t>true</a:t>
            </a:r>
            <a:r>
              <a:rPr lang="fr-FR" i="1" dirty="0">
                <a:solidFill>
                  <a:schemeClr val="tx1"/>
                </a:solidFill>
              </a:rPr>
              <a:t>) {</a:t>
            </a:r>
          </a:p>
          <a:p>
            <a:r>
              <a:rPr lang="fr-FR" i="1" dirty="0">
                <a:solidFill>
                  <a:schemeClr val="tx1"/>
                </a:solidFill>
              </a:rPr>
              <a:t>	stimulus = </a:t>
            </a:r>
            <a:r>
              <a:rPr lang="fr-FR" i="1" dirty="0" err="1">
                <a:solidFill>
                  <a:schemeClr val="tx1"/>
                </a:solidFill>
              </a:rPr>
              <a:t>stimulis.down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	}</a:t>
            </a:r>
          </a:p>
          <a:p>
            <a:r>
              <a:rPr lang="fr-FR" i="1" dirty="0">
                <a:solidFill>
                  <a:schemeClr val="tx1"/>
                </a:solidFill>
              </a:rPr>
              <a:t>} ;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on_trial</a:t>
            </a:r>
            <a:r>
              <a:rPr lang="fr-FR" i="1" dirty="0">
                <a:solidFill>
                  <a:schemeClr val="tx1"/>
                </a:solidFill>
              </a:rPr>
              <a:t>: </a:t>
            </a:r>
            <a:r>
              <a:rPr lang="fr-FR" i="1" dirty="0" err="1">
                <a:solidFill>
                  <a:schemeClr val="tx1"/>
                </a:solidFill>
              </a:rPr>
              <a:t>function</a:t>
            </a:r>
            <a:r>
              <a:rPr lang="fr-FR" i="1" dirty="0">
                <a:solidFill>
                  <a:schemeClr val="tx1"/>
                </a:solidFill>
              </a:rPr>
              <a:t>() { …</a:t>
            </a:r>
          </a:p>
          <a:p>
            <a:r>
              <a:rPr lang="fr-FR" i="1" dirty="0">
                <a:solidFill>
                  <a:schemeClr val="tx1"/>
                </a:solidFill>
              </a:rPr>
              <a:t>},						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854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Plugin développé par une équipe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sz="2000" i="1" dirty="0" err="1"/>
              <a:t>Donhauser</a:t>
            </a:r>
            <a:r>
              <a:rPr lang="fr-FR" sz="2000" i="1" dirty="0"/>
              <a:t>, P., &amp; Klein, D. (2021, </a:t>
            </a:r>
            <a:r>
              <a:rPr lang="fr-FR" sz="2000" i="1" dirty="0" err="1"/>
              <a:t>October</a:t>
            </a:r>
            <a:r>
              <a:rPr lang="fr-FR" sz="2000" i="1" dirty="0"/>
              <a:t> 16). Audio-</a:t>
            </a:r>
            <a:r>
              <a:rPr lang="fr-FR" sz="2000" i="1" dirty="0" err="1"/>
              <a:t>Tokens</a:t>
            </a:r>
            <a:r>
              <a:rPr lang="fr-FR" sz="2000" i="1" dirty="0"/>
              <a:t>: a </a:t>
            </a:r>
            <a:r>
              <a:rPr lang="fr-FR" sz="2000" i="1" dirty="0" err="1"/>
              <a:t>toolbox</a:t>
            </a:r>
            <a:r>
              <a:rPr lang="fr-FR" sz="2000" i="1" dirty="0"/>
              <a:t> for rating, </a:t>
            </a:r>
            <a:r>
              <a:rPr lang="fr-FR" sz="2000" i="1" dirty="0" err="1"/>
              <a:t>sorting</a:t>
            </a:r>
            <a:r>
              <a:rPr lang="fr-FR" sz="2000" i="1" dirty="0"/>
              <a:t> and </a:t>
            </a:r>
            <a:r>
              <a:rPr lang="fr-FR" sz="2000" i="1" dirty="0" err="1"/>
              <a:t>comparing</a:t>
            </a:r>
            <a:r>
              <a:rPr lang="fr-FR" sz="2000" i="1" dirty="0"/>
              <a:t> audio </a:t>
            </a:r>
            <a:r>
              <a:rPr lang="fr-FR" sz="2000" i="1" dirty="0" err="1"/>
              <a:t>samples</a:t>
            </a:r>
            <a:r>
              <a:rPr lang="fr-FR" sz="2000" i="1" dirty="0"/>
              <a:t> in the browser. </a:t>
            </a:r>
            <a:r>
              <a:rPr lang="fr-FR" sz="2000" i="1" dirty="0">
                <a:hlinkClick r:id="rId3"/>
              </a:rPr>
              <a:t>https://doi.org/10.31234/osf.io/3j58q</a:t>
            </a:r>
            <a:endParaRPr lang="fr-FR" sz="2000" i="1" dirty="0"/>
          </a:p>
          <a:p>
            <a:pPr marL="0" indent="0">
              <a:buNone/>
            </a:pPr>
            <a:endParaRPr lang="fr-FR" sz="2000" i="1" dirty="0"/>
          </a:p>
          <a:p>
            <a:r>
              <a:rPr lang="fr-FR" dirty="0"/>
              <a:t>Association d’un son à une figure (un </a:t>
            </a:r>
            <a:r>
              <a:rPr lang="fr-FR" i="1" dirty="0" err="1"/>
              <a:t>token</a:t>
            </a:r>
            <a:r>
              <a:rPr lang="fr-FR" i="1" dirty="0"/>
              <a:t>)</a:t>
            </a:r>
            <a:r>
              <a:rPr lang="fr-FR" dirty="0"/>
              <a:t>,</a:t>
            </a:r>
          </a:p>
          <a:p>
            <a:r>
              <a:rPr lang="fr-FR" dirty="0"/>
              <a:t>Possibilité de manipulation sur un espace visuel, </a:t>
            </a:r>
          </a:p>
          <a:p>
            <a:r>
              <a:rPr lang="fr-FR" dirty="0"/>
              <a:t>Classement, échelles de notations etc. </a:t>
            </a:r>
          </a:p>
        </p:txBody>
      </p:sp>
    </p:spTree>
    <p:extLst>
      <p:ext uri="{BB962C8B-B14F-4D97-AF65-F5344CB8AC3E}">
        <p14:creationId xmlns:p14="http://schemas.microsoft.com/office/powerpoint/2010/main" val="91588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FC919-A6A6-BC47-A339-5AA156E7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L’architecture </a:t>
            </a:r>
            <a:r>
              <a:rPr lang="fr-FR" dirty="0" err="1"/>
              <a:t>jsPsych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C8E33-A346-8443-AD2B-9141941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53" y="130707"/>
            <a:ext cx="847911" cy="567264"/>
          </a:xfrm>
          <a:prstGeom prst="rect">
            <a:avLst/>
          </a:prstGeom>
        </p:spPr>
      </p:pic>
      <p:pic>
        <p:nvPicPr>
          <p:cNvPr id="1026" name="Picture 2" descr="IRCAM - Home | Facebook">
            <a:extLst>
              <a:ext uri="{FF2B5EF4-FFF2-40B4-BE49-F238E27FC236}">
                <a16:creationId xmlns:a16="http://schemas.microsoft.com/office/drawing/2014/main" id="{30C22D78-EDC0-5A1F-9E51-AC520624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14" y="33102"/>
            <a:ext cx="728606" cy="72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Script — Wikipédia">
            <a:extLst>
              <a:ext uri="{FF2B5EF4-FFF2-40B4-BE49-F238E27FC236}">
                <a16:creationId xmlns:a16="http://schemas.microsoft.com/office/drawing/2014/main" id="{7A14F48E-F4EE-23A4-D09F-71AF9596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83" y="5461161"/>
            <a:ext cx="598477" cy="59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euilles de style en cascade — Wikipédia">
            <a:extLst>
              <a:ext uri="{FF2B5EF4-FFF2-40B4-BE49-F238E27FC236}">
                <a16:creationId xmlns:a16="http://schemas.microsoft.com/office/drawing/2014/main" id="{AAD14E84-1F1D-8DAA-64A0-3A89F55B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69" y="2779772"/>
            <a:ext cx="473671" cy="6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ypertext Markup Language — Wikipédia">
            <a:extLst>
              <a:ext uri="{FF2B5EF4-FFF2-40B4-BE49-F238E27FC236}">
                <a16:creationId xmlns:a16="http://schemas.microsoft.com/office/drawing/2014/main" id="{CE09886F-D706-9343-187F-444673F1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53" y="4455288"/>
            <a:ext cx="713791" cy="7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incipaux langages web (html, css, javascript, php) leur rôle">
            <a:extLst>
              <a:ext uri="{FF2B5EF4-FFF2-40B4-BE49-F238E27FC236}">
                <a16:creationId xmlns:a16="http://schemas.microsoft.com/office/drawing/2014/main" id="{393C44BF-FDB5-42D1-CB9A-75AC39C57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53" b="24675"/>
          <a:stretch/>
        </p:blipFill>
        <p:spPr bwMode="auto">
          <a:xfrm>
            <a:off x="993067" y="2431370"/>
            <a:ext cx="2634053" cy="28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7DE1555-9088-3916-2AC0-28627F7C2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222" y="2255520"/>
            <a:ext cx="4567405" cy="34239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85C116-7473-AE11-657B-B645015BE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0915" y="2255520"/>
            <a:ext cx="4747933" cy="35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76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Evaluation sur une échelle: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B8B6CE-1B00-0B45-BA66-045FD480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79" y="3336531"/>
            <a:ext cx="3246042" cy="15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133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Evaluation sur plusieurs échelles: 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705BC2-71B7-CE4B-A1F2-50993F6F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5" y="2751597"/>
            <a:ext cx="2908871" cy="31640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389A645-F8BC-2E4F-99D1-10F2D4AF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84" y="2751597"/>
            <a:ext cx="2908871" cy="27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217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Classement: 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BF3C93-6851-A340-A800-EC080092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556" y="2671516"/>
            <a:ext cx="5560888" cy="26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29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Similarité: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E1EBA2-9CC7-F043-A92C-9A5677402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03" y="2844200"/>
            <a:ext cx="2774593" cy="23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635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</a:t>
            </a:r>
            <a:r>
              <a:rPr lang="fr-FR" dirty="0" err="1"/>
              <a:t>sorting</a:t>
            </a:r>
            <a:r>
              <a:rPr lang="fr-FR" dirty="0"/>
              <a:t> / rating …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199" y="1825625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 	?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53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- </a:t>
            </a:r>
            <a:r>
              <a:rPr lang="fr-FR" dirty="0" err="1"/>
              <a:t>psychoacoustique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815351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jsPsychAudioTokens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les stimulus + réponses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2859104"/>
            <a:ext cx="7306641" cy="1043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[« continuer »]</a:t>
            </a:r>
          </a:p>
          <a:p>
            <a:r>
              <a:rPr lang="fr-FR" i="1" dirty="0">
                <a:solidFill>
                  <a:schemeClr val="tx1"/>
                </a:solidFill>
              </a:rPr>
              <a:t>data: {type : Tache 1	}, 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AF2A52-6077-3A48-AA95-96FF1AC36527}"/>
              </a:ext>
            </a:extLst>
          </p:cNvPr>
          <p:cNvSpPr/>
          <p:nvPr/>
        </p:nvSpPr>
        <p:spPr>
          <a:xfrm>
            <a:off x="943506" y="4001294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jsPsychAudioTokens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Jouer les stimulus + réponses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CE7B9A-4378-0C47-AE2D-38083C4AC3B9}"/>
              </a:ext>
            </a:extLst>
          </p:cNvPr>
          <p:cNvSpPr/>
          <p:nvPr/>
        </p:nvSpPr>
        <p:spPr>
          <a:xfrm>
            <a:off x="943506" y="4581975"/>
            <a:ext cx="7306641" cy="966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choices</a:t>
            </a:r>
            <a:r>
              <a:rPr lang="fr-FR" i="1" dirty="0">
                <a:solidFill>
                  <a:schemeClr val="tx1"/>
                </a:solidFill>
              </a:rPr>
              <a:t>: [« continuer »]</a:t>
            </a:r>
          </a:p>
          <a:p>
            <a:r>
              <a:rPr lang="fr-FR" i="1" dirty="0">
                <a:solidFill>
                  <a:schemeClr val="tx1"/>
                </a:solidFill>
              </a:rPr>
              <a:t>data: {type : Tache 2	}, 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2828269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Plugins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707962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« Bienvenue dans cette expérience »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60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Plugins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707962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« Bienvenue dans cette expérience »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CF366-EF2D-1D4A-846C-A75FCCEE4B1C}"/>
              </a:ext>
            </a:extLst>
          </p:cNvPr>
          <p:cNvSpPr/>
          <p:nvPr/>
        </p:nvSpPr>
        <p:spPr>
          <a:xfrm>
            <a:off x="941796" y="281933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Instructions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496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Plugins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707962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« Bienvenue dans cette expérience »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3341990"/>
            <a:ext cx="7306641" cy="24423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i="1" dirty="0" err="1">
                <a:solidFill>
                  <a:schemeClr val="tx1"/>
                </a:solidFill>
              </a:rPr>
              <a:t>CustomPlugin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 err="1">
                <a:solidFill>
                  <a:schemeClr val="tx1"/>
                </a:solidFill>
              </a:rPr>
              <a:t>Parameter</a:t>
            </a:r>
            <a:r>
              <a:rPr lang="fr-FR" i="1" dirty="0">
                <a:solidFill>
                  <a:schemeClr val="tx1"/>
                </a:solidFill>
              </a:rPr>
              <a:t> 1: </a:t>
            </a:r>
          </a:p>
          <a:p>
            <a:r>
              <a:rPr lang="fr-FR" i="1" dirty="0" err="1">
                <a:solidFill>
                  <a:schemeClr val="tx1"/>
                </a:solidFill>
              </a:rPr>
              <a:t>Parameter</a:t>
            </a:r>
            <a:r>
              <a:rPr lang="fr-FR" i="1" dirty="0">
                <a:solidFill>
                  <a:schemeClr val="tx1"/>
                </a:solidFill>
              </a:rPr>
              <a:t> 2: </a:t>
            </a:r>
          </a:p>
          <a:p>
            <a:r>
              <a:rPr lang="fr-FR" i="1" dirty="0">
                <a:solidFill>
                  <a:schemeClr val="tx1"/>
                </a:solidFill>
              </a:rPr>
              <a:t>prompt: «  …  » </a:t>
            </a:r>
          </a:p>
          <a:p>
            <a:r>
              <a:rPr lang="fr-FR" i="1" dirty="0" err="1">
                <a:solidFill>
                  <a:schemeClr val="tx1"/>
                </a:solidFill>
              </a:rPr>
              <a:t>randomization</a:t>
            </a:r>
            <a:r>
              <a:rPr lang="fr-FR" i="1" dirty="0">
                <a:solidFill>
                  <a:schemeClr val="tx1"/>
                </a:solidFill>
              </a:rPr>
              <a:t>: </a:t>
            </a:r>
            <a:r>
              <a:rPr lang="fr-FR" i="1" dirty="0" err="1">
                <a:solidFill>
                  <a:schemeClr val="tx1"/>
                </a:solidFill>
              </a:rPr>
              <a:t>true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i="1" dirty="0">
                <a:solidFill>
                  <a:schemeClr val="tx1"/>
                </a:solidFill>
              </a:rPr>
              <a:t>data: {</a:t>
            </a:r>
          </a:p>
          <a:p>
            <a:r>
              <a:rPr lang="fr-FR" i="1" dirty="0">
                <a:solidFill>
                  <a:schemeClr val="tx1"/>
                </a:solidFill>
              </a:rPr>
              <a:t>	}, 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CF366-EF2D-1D4A-846C-A75FCCEE4B1C}"/>
              </a:ext>
            </a:extLst>
          </p:cNvPr>
          <p:cNvSpPr/>
          <p:nvPr/>
        </p:nvSpPr>
        <p:spPr>
          <a:xfrm>
            <a:off x="941796" y="281933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Instructions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237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813D-E3B4-A143-9CD3-FAA42891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jsPsych</a:t>
            </a:r>
            <a:r>
              <a:rPr lang="fr-FR" dirty="0"/>
              <a:t> – Plugins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A60513-9B9C-DD47-8D63-55054342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08" y="1"/>
            <a:ext cx="1023991" cy="685064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9EB5-9D2C-3047-986F-133DF29A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154BC-1DC2-8B4B-AC4E-68BC496971EF}"/>
              </a:ext>
            </a:extLst>
          </p:cNvPr>
          <p:cNvSpPr/>
          <p:nvPr/>
        </p:nvSpPr>
        <p:spPr>
          <a:xfrm>
            <a:off x="838200" y="1707962"/>
            <a:ext cx="10515600" cy="4351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Expérience : 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- Ecoute 4 sons,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AB1F3-A8EC-0644-85B8-74A22A9B7D0A}"/>
              </a:ext>
            </a:extLst>
          </p:cNvPr>
          <p:cNvSpPr/>
          <p:nvPr/>
        </p:nvSpPr>
        <p:spPr>
          <a:xfrm>
            <a:off x="943507" y="2297067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tx1"/>
                </a:solidFill>
              </a:rPr>
              <a:t>« Bienvenue dans cette expérience »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D3B5-13EC-254F-8310-7B9D1A5C0FDF}"/>
              </a:ext>
            </a:extLst>
          </p:cNvPr>
          <p:cNvSpPr/>
          <p:nvPr/>
        </p:nvSpPr>
        <p:spPr>
          <a:xfrm>
            <a:off x="943507" y="3341990"/>
            <a:ext cx="7306641" cy="393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i="1" dirty="0" err="1">
                <a:solidFill>
                  <a:schemeClr val="tx1"/>
                </a:solidFill>
              </a:rPr>
              <a:t>CustomPlugin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CF366-EF2D-1D4A-846C-A75FCCEE4B1C}"/>
              </a:ext>
            </a:extLst>
          </p:cNvPr>
          <p:cNvSpPr/>
          <p:nvPr/>
        </p:nvSpPr>
        <p:spPr>
          <a:xfrm>
            <a:off x="941796" y="281933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htmlButtonResponse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Instructions 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B8EE9-0D99-EA8F-435F-C64ACC88D95E}"/>
              </a:ext>
            </a:extLst>
          </p:cNvPr>
          <p:cNvSpPr/>
          <p:nvPr/>
        </p:nvSpPr>
        <p:spPr>
          <a:xfrm>
            <a:off x="941796" y="381304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Inter trial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95AF25-3E63-6451-ECAC-827418398542}"/>
              </a:ext>
            </a:extLst>
          </p:cNvPr>
          <p:cNvSpPr/>
          <p:nvPr/>
        </p:nvSpPr>
        <p:spPr>
          <a:xfrm>
            <a:off x="943507" y="4335700"/>
            <a:ext cx="7306641" cy="393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i="1" dirty="0" err="1">
                <a:solidFill>
                  <a:schemeClr val="tx1"/>
                </a:solidFill>
              </a:rPr>
              <a:t>CustomPlugin</a:t>
            </a:r>
            <a:endParaRPr lang="fr-FR" i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							</a:t>
            </a:r>
            <a:endParaRPr lang="fr-FR" i="1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D14FB-FDD2-0243-CE93-551175AC0910}"/>
              </a:ext>
            </a:extLst>
          </p:cNvPr>
          <p:cNvSpPr/>
          <p:nvPr/>
        </p:nvSpPr>
        <p:spPr>
          <a:xfrm>
            <a:off x="941796" y="4806755"/>
            <a:ext cx="7306641" cy="444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 err="1">
                <a:solidFill>
                  <a:schemeClr val="tx1"/>
                </a:solidFill>
              </a:rPr>
              <a:t>htmlKeyboardResponse</a:t>
            </a:r>
            <a:r>
              <a:rPr lang="fr-FR" b="1" dirty="0">
                <a:solidFill>
                  <a:schemeClr val="tx1"/>
                </a:solidFill>
              </a:rPr>
              <a:t>	</a:t>
            </a:r>
            <a:r>
              <a:rPr lang="fr-FR" i="1" dirty="0">
                <a:solidFill>
                  <a:schemeClr val="tx1"/>
                </a:solidFill>
              </a:rPr>
              <a:t>Inter trial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5919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4555</TotalTime>
  <Words>2850</Words>
  <Application>Microsoft Macintosh PowerPoint</Application>
  <PresentationFormat>Grand écran</PresentationFormat>
  <Paragraphs>951</Paragraphs>
  <Slides>106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106</vt:i4>
      </vt:variant>
    </vt:vector>
  </HeadingPairs>
  <TitlesOfParts>
    <vt:vector size="110" baseType="lpstr">
      <vt:lpstr>Arial</vt:lpstr>
      <vt:lpstr>Calibri</vt:lpstr>
      <vt:lpstr>Calibri Light</vt:lpstr>
      <vt:lpstr>Thème Office</vt:lpstr>
      <vt:lpstr>Workshop jsPsych  Session 1 - Les bases </vt:lpstr>
      <vt:lpstr>Objectifs de la session 1</vt:lpstr>
      <vt:lpstr>Objectifs de la session 1</vt:lpstr>
      <vt:lpstr>Objectifs de la session 1</vt:lpstr>
      <vt:lpstr>Objectifs de la session 1</vt:lpstr>
      <vt:lpstr>Objectifs de la session 1</vt:lpstr>
      <vt:lpstr>L’architecture jsPsych</vt:lpstr>
      <vt:lpstr>L’architecture jsPsych</vt:lpstr>
      <vt:lpstr>L’architecture jsPsych</vt:lpstr>
      <vt:lpstr>L’architecture jsPsych</vt:lpstr>
      <vt:lpstr>L’architecture jsPsych</vt:lpstr>
      <vt:lpstr>L’architecture jsPsych</vt:lpstr>
      <vt:lpstr>jsPsych 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 - syntaxe</vt:lpstr>
      <vt:lpstr>jsPsych</vt:lpstr>
      <vt:lpstr>jsPsych - syntaxe</vt:lpstr>
      <vt:lpstr>jsPsych - syntaxe</vt:lpstr>
      <vt:lpstr>jsPsych - syntaxe</vt:lpstr>
      <vt:lpstr>jsPsych</vt:lpstr>
      <vt:lpstr>jsPsych</vt:lpstr>
      <vt:lpstr>jsPsych</vt:lpstr>
      <vt:lpstr>jsPsych</vt:lpstr>
      <vt:lpstr>jsPsych</vt:lpstr>
      <vt:lpstr>jsPsych</vt:lpstr>
      <vt:lpstr>jsPsych</vt:lpstr>
      <vt:lpstr>jsPsych</vt:lpstr>
      <vt:lpstr>L’architecture web autour</vt:lpstr>
      <vt:lpstr>Utiliser cognition.run</vt:lpstr>
      <vt:lpstr>Cognition.run</vt:lpstr>
      <vt:lpstr>Cognition.run</vt:lpstr>
      <vt:lpstr>Cognition.run</vt:lpstr>
      <vt:lpstr>Cognition.run</vt:lpstr>
      <vt:lpstr>Coder une expérience</vt:lpstr>
      <vt:lpstr>Récupérer ses données</vt:lpstr>
      <vt:lpstr>Récupérer ses données</vt:lpstr>
      <vt:lpstr>Workshop jsPsych  Session 2 – Notions avancées</vt:lpstr>
      <vt:lpstr>Objectifs de la session 2</vt:lpstr>
      <vt:lpstr>Merci</vt:lpstr>
      <vt:lpstr>Etat des lieux </vt:lpstr>
      <vt:lpstr>Les besoins</vt:lpstr>
      <vt:lpstr>Les besoins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BWS</vt:lpstr>
      <vt:lpstr>jsPsych - psychoacoustique</vt:lpstr>
      <vt:lpstr>jsPsych - psychoacoustique</vt:lpstr>
      <vt:lpstr>jsPsych - psychoacoustique</vt:lpstr>
      <vt:lpstr>jsPsych - psychoacoustique</vt:lpstr>
      <vt:lpstr>jsPsych - psychoacoustique</vt:lpstr>
      <vt:lpstr>jsPsych - psychoacoustique</vt:lpstr>
      <vt:lpstr>jsPsych – sorting / rating … </vt:lpstr>
      <vt:lpstr>jsPsych – sorting / rating … </vt:lpstr>
      <vt:lpstr>jsPsych – sorting / rating … </vt:lpstr>
      <vt:lpstr>jsPsych – sorting / rating … </vt:lpstr>
      <vt:lpstr>jsPsych – sorting / rating … </vt:lpstr>
      <vt:lpstr>jsPsych – sorting / rating … </vt:lpstr>
      <vt:lpstr>jsPsych - psychoacoustique</vt:lpstr>
      <vt:lpstr>jsPsych – Plugins</vt:lpstr>
      <vt:lpstr>jsPsych – Plugins</vt:lpstr>
      <vt:lpstr>jsPsych – Plugins</vt:lpstr>
      <vt:lpstr>jsPsych – Plugins</vt:lpstr>
      <vt:lpstr>Approfondissement</vt:lpstr>
      <vt:lpstr>Approfondissement</vt:lpstr>
      <vt:lpstr>Approfondissement</vt:lpstr>
      <vt:lpstr>Utilisation au sein de l’équipe</vt:lpstr>
      <vt:lpstr>Structure SART</vt:lpstr>
      <vt:lpstr>La suite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Trst eee </dc:title>
  <dc:creator>Microsoft Office User</dc:creator>
  <cp:lastModifiedBy>Microsoft Office User</cp:lastModifiedBy>
  <cp:revision>58</cp:revision>
  <dcterms:created xsi:type="dcterms:W3CDTF">2021-11-22T09:10:06Z</dcterms:created>
  <dcterms:modified xsi:type="dcterms:W3CDTF">2022-05-16T12:10:34Z</dcterms:modified>
</cp:coreProperties>
</file>